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4"/>
  </p:notesMasterIdLst>
  <p:sldIdLst>
    <p:sldId id="865" r:id="rId2"/>
    <p:sldId id="867" r:id="rId3"/>
    <p:sldId id="890" r:id="rId4"/>
    <p:sldId id="901" r:id="rId5"/>
    <p:sldId id="902" r:id="rId6"/>
    <p:sldId id="903" r:id="rId7"/>
    <p:sldId id="889" r:id="rId8"/>
    <p:sldId id="885" r:id="rId9"/>
    <p:sldId id="886" r:id="rId10"/>
    <p:sldId id="887" r:id="rId11"/>
    <p:sldId id="888" r:id="rId12"/>
    <p:sldId id="912" r:id="rId13"/>
    <p:sldId id="913" r:id="rId14"/>
    <p:sldId id="868" r:id="rId15"/>
    <p:sldId id="914" r:id="rId16"/>
    <p:sldId id="915" r:id="rId17"/>
    <p:sldId id="916" r:id="rId18"/>
    <p:sldId id="917" r:id="rId19"/>
    <p:sldId id="918" r:id="rId20"/>
    <p:sldId id="919" r:id="rId21"/>
    <p:sldId id="908" r:id="rId22"/>
    <p:sldId id="882" r:id="rId23"/>
    <p:sldId id="883" r:id="rId24"/>
    <p:sldId id="884" r:id="rId25"/>
    <p:sldId id="904" r:id="rId26"/>
    <p:sldId id="905" r:id="rId27"/>
    <p:sldId id="906" r:id="rId28"/>
    <p:sldId id="907" r:id="rId29"/>
    <p:sldId id="909" r:id="rId30"/>
    <p:sldId id="910" r:id="rId31"/>
    <p:sldId id="911" r:id="rId32"/>
    <p:sldId id="87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63"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9BD4"/>
    <a:srgbClr val="00539E"/>
    <a:srgbClr val="89DFFD"/>
    <a:srgbClr val="FFFFFF"/>
    <a:srgbClr val="00467F"/>
    <a:srgbClr val="64A3D7"/>
    <a:srgbClr val="2F5597"/>
    <a:srgbClr val="C5D2FB"/>
    <a:srgbClr val="2E5497"/>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5" autoAdjust="0"/>
    <p:restoredTop sz="82339" autoAdjust="0"/>
  </p:normalViewPr>
  <p:slideViewPr>
    <p:cSldViewPr snapToGrid="0">
      <p:cViewPr varScale="1">
        <p:scale>
          <a:sx n="70" d="100"/>
          <a:sy n="70" d="100"/>
        </p:scale>
        <p:origin x="1128" y="48"/>
      </p:cViewPr>
      <p:guideLst>
        <p:guide pos="415"/>
        <p:guide pos="7256"/>
        <p:guide orient="horz" pos="663"/>
        <p:guide orient="horz" pos="712"/>
        <p:guide orient="horz" pos="3928"/>
        <p:guide orient="horz" pos="386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extLst>
      <p:ext uri="{BB962C8B-B14F-4D97-AF65-F5344CB8AC3E}">
        <p14:creationId xmlns:p14="http://schemas.microsoft.com/office/powerpoint/2010/main" val="14794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13C37-BE2C-4CB8-940D-F8BE2EE629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0994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AF39A7-C52F-4DAF-9F61-E412EB7D602D}" type="slidenum">
              <a:rPr lang="zh-CN" altLang="en-US" smtClean="0"/>
              <a:t>5</a:t>
            </a:fld>
            <a:endParaRPr lang="zh-CN" altLang="en-US"/>
          </a:p>
        </p:txBody>
      </p:sp>
    </p:spTree>
    <p:extLst>
      <p:ext uri="{BB962C8B-B14F-4D97-AF65-F5344CB8AC3E}">
        <p14:creationId xmlns:p14="http://schemas.microsoft.com/office/powerpoint/2010/main" val="2605934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10</a:t>
            </a:fld>
            <a:endParaRPr lang="zh-CN" altLang="en-US"/>
          </a:p>
        </p:txBody>
      </p:sp>
    </p:spTree>
    <p:extLst>
      <p:ext uri="{BB962C8B-B14F-4D97-AF65-F5344CB8AC3E}">
        <p14:creationId xmlns:p14="http://schemas.microsoft.com/office/powerpoint/2010/main" val="251612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13C37-BE2C-4CB8-940D-F8BE2EE629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920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21</a:t>
            </a:fld>
            <a:endParaRPr lang="zh-CN" altLang="en-US"/>
          </a:p>
        </p:txBody>
      </p:sp>
    </p:spTree>
    <p:extLst>
      <p:ext uri="{BB962C8B-B14F-4D97-AF65-F5344CB8AC3E}">
        <p14:creationId xmlns:p14="http://schemas.microsoft.com/office/powerpoint/2010/main" val="26574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A10012-7DE7-4927-9338-9F6658B3E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p:blipFill>
        <p:spPr>
          <a:xfrm>
            <a:off x="2737536" y="-23325"/>
            <a:ext cx="9450900" cy="6862666"/>
          </a:xfrm>
          <a:prstGeom prst="rect">
            <a:avLst/>
          </a:prstGeom>
        </p:spPr>
      </p:pic>
      <p:sp>
        <p:nvSpPr>
          <p:cNvPr id="4" name="矩形 11">
            <a:extLst>
              <a:ext uri="{FF2B5EF4-FFF2-40B4-BE49-F238E27FC236}">
                <a16:creationId xmlns:a16="http://schemas.microsoft.com/office/drawing/2014/main" id="{6D79298F-0D06-4C33-B0C8-D8D4B3C7F645}"/>
              </a:ext>
            </a:extLst>
          </p:cNvPr>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a:extLst>
              <a:ext uri="{FF2B5EF4-FFF2-40B4-BE49-F238E27FC236}">
                <a16:creationId xmlns:a16="http://schemas.microsoft.com/office/drawing/2014/main" id="{D375712F-5EB0-48CF-9FE8-EC8503252FB1}"/>
              </a:ext>
            </a:extLst>
          </p:cNvPr>
          <p:cNvGrpSpPr/>
          <p:nvPr/>
        </p:nvGrpSpPr>
        <p:grpSpPr>
          <a:xfrm flipH="1">
            <a:off x="6096000" y="-18659"/>
            <a:ext cx="3603649" cy="6858000"/>
            <a:chOff x="1531613" y="0"/>
            <a:chExt cx="3375826" cy="6858000"/>
          </a:xfrm>
        </p:grpSpPr>
        <p:sp>
          <p:nvSpPr>
            <p:cNvPr id="6" name="任意多边形: 形状 5">
              <a:extLst>
                <a:ext uri="{FF2B5EF4-FFF2-40B4-BE49-F238E27FC236}">
                  <a16:creationId xmlns:a16="http://schemas.microsoft.com/office/drawing/2014/main" id="{15D3B33A-F02C-4656-AAD3-5B0BE0C5F2E8}"/>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a:extLst>
                <a:ext uri="{FF2B5EF4-FFF2-40B4-BE49-F238E27FC236}">
                  <a16:creationId xmlns:a16="http://schemas.microsoft.com/office/drawing/2014/main" id="{BD1839CB-583C-4271-B060-782D5A68F403}"/>
                </a:ext>
              </a:extLst>
            </p:cNvPr>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90091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0C902C-3FF8-4FA4-A1C6-DFF8957E423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l="19433" b="25926"/>
          <a:stretch/>
        </p:blipFill>
        <p:spPr>
          <a:xfrm>
            <a:off x="0" y="0"/>
            <a:ext cx="9921730" cy="6909263"/>
          </a:xfrm>
          <a:prstGeom prst="rect">
            <a:avLst/>
          </a:prstGeom>
        </p:spPr>
      </p:pic>
      <p:sp>
        <p:nvSpPr>
          <p:cNvPr id="8" name="矩形 7">
            <a:extLst>
              <a:ext uri="{FF2B5EF4-FFF2-40B4-BE49-F238E27FC236}">
                <a16:creationId xmlns:a16="http://schemas.microsoft.com/office/drawing/2014/main" id="{13EC86AA-D47E-4A88-A781-07F144E3A418}"/>
              </a:ext>
            </a:extLst>
          </p:cNvPr>
          <p:cNvSpPr/>
          <p:nvPr userDrawn="1"/>
        </p:nvSpPr>
        <p:spPr>
          <a:xfrm>
            <a:off x="0" y="0"/>
            <a:ext cx="12227769" cy="6909263"/>
          </a:xfrm>
          <a:prstGeom prst="rect">
            <a:avLst/>
          </a:prstGeom>
          <a:gradFill flip="none" rotWithShape="1">
            <a:gsLst>
              <a:gs pos="0">
                <a:srgbClr val="1A5E87">
                  <a:alpha val="85000"/>
                </a:srgbClr>
              </a:gs>
              <a:gs pos="99000">
                <a:srgbClr val="04033F">
                  <a:alpha val="46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a:extLst>
              <a:ext uri="{FF2B5EF4-FFF2-40B4-BE49-F238E27FC236}">
                <a16:creationId xmlns:a16="http://schemas.microsoft.com/office/drawing/2014/main" id="{0119A14A-C4AA-42E7-9D23-C174C794F125}"/>
              </a:ext>
            </a:extLst>
          </p:cNvPr>
          <p:cNvSpPr/>
          <p:nvPr userDrawn="1"/>
        </p:nvSpPr>
        <p:spPr>
          <a:xfrm>
            <a:off x="3635492" y="0"/>
            <a:ext cx="8592277" cy="6909262"/>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10" name="组合 9">
            <a:extLst>
              <a:ext uri="{FF2B5EF4-FFF2-40B4-BE49-F238E27FC236}">
                <a16:creationId xmlns:a16="http://schemas.microsoft.com/office/drawing/2014/main" id="{55343508-74C1-4CAA-9324-E0F7ACC404DC}"/>
              </a:ext>
            </a:extLst>
          </p:cNvPr>
          <p:cNvGrpSpPr/>
          <p:nvPr userDrawn="1"/>
        </p:nvGrpSpPr>
        <p:grpSpPr>
          <a:xfrm>
            <a:off x="3078548" y="0"/>
            <a:ext cx="3375827" cy="6909262"/>
            <a:chOff x="1531612" y="0"/>
            <a:chExt cx="3375827" cy="6858000"/>
          </a:xfrm>
        </p:grpSpPr>
        <p:sp>
          <p:nvSpPr>
            <p:cNvPr id="11" name="任意多边形: 形状 10">
              <a:extLst>
                <a:ext uri="{FF2B5EF4-FFF2-40B4-BE49-F238E27FC236}">
                  <a16:creationId xmlns:a16="http://schemas.microsoft.com/office/drawing/2014/main" id="{EE1A43F8-E422-44D5-992D-34F95D22FAD3}"/>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2" name="任意多边形: 形状 11">
              <a:extLst>
                <a:ext uri="{FF2B5EF4-FFF2-40B4-BE49-F238E27FC236}">
                  <a16:creationId xmlns:a16="http://schemas.microsoft.com/office/drawing/2014/main" id="{3887ABFF-373A-45AC-961C-3E52ECA3C972}"/>
                </a:ext>
              </a:extLst>
            </p:cNvPr>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grpSp>
        <p:nvGrpSpPr>
          <p:cNvPr id="14" name="组合 13">
            <a:extLst>
              <a:ext uri="{FF2B5EF4-FFF2-40B4-BE49-F238E27FC236}">
                <a16:creationId xmlns:a16="http://schemas.microsoft.com/office/drawing/2014/main" id="{ACFA2CC2-4612-4EE2-90AB-B415538446D3}"/>
              </a:ext>
            </a:extLst>
          </p:cNvPr>
          <p:cNvGrpSpPr/>
          <p:nvPr userDrawn="1"/>
        </p:nvGrpSpPr>
        <p:grpSpPr>
          <a:xfrm>
            <a:off x="11698028" y="5577840"/>
            <a:ext cx="529752" cy="1331422"/>
            <a:chOff x="11489652" y="4991405"/>
            <a:chExt cx="753203" cy="1866596"/>
          </a:xfrm>
        </p:grpSpPr>
        <p:sp>
          <p:nvSpPr>
            <p:cNvPr id="15" name="任意多边形: 形状 14">
              <a:extLst>
                <a:ext uri="{FF2B5EF4-FFF2-40B4-BE49-F238E27FC236}">
                  <a16:creationId xmlns:a16="http://schemas.microsoft.com/office/drawing/2014/main" id="{1F3DD0C5-2670-4ACB-8EEA-1114032923F5}"/>
                </a:ext>
              </a:extLst>
            </p:cNvPr>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7" name="任意多边形: 形状 16">
              <a:extLst>
                <a:ext uri="{FF2B5EF4-FFF2-40B4-BE49-F238E27FC236}">
                  <a16:creationId xmlns:a16="http://schemas.microsoft.com/office/drawing/2014/main" id="{FCF5B2F3-93A4-4991-88B8-BA9B1260FF42}"/>
                </a:ext>
              </a:extLst>
            </p:cNvPr>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269466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2F6E0D-B311-4712-8F24-91A3096F0870}"/>
              </a:ext>
            </a:extLst>
          </p:cNvPr>
          <p:cNvGrpSpPr/>
          <p:nvPr userDrawn="1"/>
        </p:nvGrpSpPr>
        <p:grpSpPr>
          <a:xfrm>
            <a:off x="-61453" y="-11151"/>
            <a:ext cx="12314904" cy="6909263"/>
            <a:chOff x="-61453" y="-11151"/>
            <a:chExt cx="12314904" cy="6909263"/>
          </a:xfrm>
        </p:grpSpPr>
        <p:pic>
          <p:nvPicPr>
            <p:cNvPr id="4" name="图片 3">
              <a:extLst>
                <a:ext uri="{FF2B5EF4-FFF2-40B4-BE49-F238E27FC236}">
                  <a16:creationId xmlns:a16="http://schemas.microsoft.com/office/drawing/2014/main" id="{D92EA381-98CE-4E3C-8594-B586B31CE7C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p:blipFill>
          <p:spPr>
            <a:xfrm>
              <a:off x="-61452" y="-11151"/>
              <a:ext cx="12314903" cy="6909263"/>
            </a:xfrm>
            <a:prstGeom prst="rect">
              <a:avLst/>
            </a:prstGeom>
          </p:spPr>
        </p:pic>
        <p:sp>
          <p:nvSpPr>
            <p:cNvPr id="5" name="矩形 4">
              <a:extLst>
                <a:ext uri="{FF2B5EF4-FFF2-40B4-BE49-F238E27FC236}">
                  <a16:creationId xmlns:a16="http://schemas.microsoft.com/office/drawing/2014/main" id="{56EBF749-5D8A-4207-A71B-B45DCF2D05AF}"/>
                </a:ext>
              </a:extLst>
            </p:cNvPr>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251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82F2DE-06D9-4DB3-AEC1-7F3AFADA1C83}"/>
              </a:ext>
            </a:extLst>
          </p:cNvPr>
          <p:cNvGrpSpPr/>
          <p:nvPr userDrawn="1"/>
        </p:nvGrpSpPr>
        <p:grpSpPr>
          <a:xfrm>
            <a:off x="394159" y="310888"/>
            <a:ext cx="682341" cy="539179"/>
            <a:chOff x="1801006" y="1526207"/>
            <a:chExt cx="1242672" cy="981947"/>
          </a:xfrm>
        </p:grpSpPr>
        <p:sp>
          <p:nvSpPr>
            <p:cNvPr id="5" name="矩形 4">
              <a:extLst>
                <a:ext uri="{FF2B5EF4-FFF2-40B4-BE49-F238E27FC236}">
                  <a16:creationId xmlns:a16="http://schemas.microsoft.com/office/drawing/2014/main" id="{0879BAAD-D596-4660-850C-986DA00828E2}"/>
                </a:ext>
              </a:extLst>
            </p:cNvPr>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a:extLst>
                <a:ext uri="{FF2B5EF4-FFF2-40B4-BE49-F238E27FC236}">
                  <a16:creationId xmlns:a16="http://schemas.microsoft.com/office/drawing/2014/main" id="{6E0A6764-AB13-4A78-B49D-46CD59722C15}"/>
                </a:ext>
              </a:extLst>
            </p:cNvPr>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extLst>
      <p:ext uri="{BB962C8B-B14F-4D97-AF65-F5344CB8AC3E}">
        <p14:creationId xmlns:p14="http://schemas.microsoft.com/office/powerpoint/2010/main" val="288808978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63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002742"/>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 id="214748368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tmp"/></Relationships>
</file>

<file path=ppt/slides/_rels/slide2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900527"/>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395331" y="45161"/>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60345" y="1672483"/>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03698" y="1676272"/>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2987725" y="1956638"/>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098400" y="5092490"/>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512144"/>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228600" y="5617177"/>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37890" y="2477151"/>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7" name="文本框 16">
            <a:extLst>
              <a:ext uri="{FF2B5EF4-FFF2-40B4-BE49-F238E27FC236}">
                <a16:creationId xmlns:a16="http://schemas.microsoft.com/office/drawing/2014/main" id="{BFA12E5D-A6AF-4A7A-AF92-BAC5402304BD}"/>
              </a:ext>
            </a:extLst>
          </p:cNvPr>
          <p:cNvSpPr txBox="1"/>
          <p:nvPr/>
        </p:nvSpPr>
        <p:spPr>
          <a:xfrm>
            <a:off x="7243500" y="5245751"/>
            <a:ext cx="35000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June 9</a:t>
            </a:r>
            <a:r>
              <a:rPr kumimoji="1" lang="en-US" altLang="zh-CN" i="0" u="none" strike="noStrike" kern="1200" cap="none" spc="0" normalizeH="0" baseline="3000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th</a:t>
            </a: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 2023</a:t>
            </a:r>
          </a:p>
        </p:txBody>
      </p:sp>
      <p:sp>
        <p:nvSpPr>
          <p:cNvPr id="22" name="矩形 21">
            <a:extLst>
              <a:ext uri="{FF2B5EF4-FFF2-40B4-BE49-F238E27FC236}">
                <a16:creationId xmlns:a16="http://schemas.microsoft.com/office/drawing/2014/main" id="{532A4011-5BEA-4638-977C-E3BC4816A160}"/>
              </a:ext>
            </a:extLst>
          </p:cNvPr>
          <p:cNvSpPr/>
          <p:nvPr/>
        </p:nvSpPr>
        <p:spPr>
          <a:xfrm>
            <a:off x="4826297" y="2797187"/>
            <a:ext cx="6117928" cy="1765035"/>
          </a:xfrm>
          <a:prstGeom prst="rect">
            <a:avLst/>
          </a:prstGeom>
          <a:noFill/>
        </p:spPr>
        <p:txBody>
          <a:bodyPr wrap="square">
            <a:spAutoFit/>
          </a:bodyPr>
          <a:lstStyle/>
          <a:p>
            <a:pPr lvl="0" algn="r">
              <a:lnSpc>
                <a:spcPct val="130000"/>
              </a:lnSpc>
              <a:defRPr/>
            </a:pPr>
            <a:r>
              <a:rPr kumimoji="0" lang="en-US" altLang="zh-CN" sz="44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Impact of COVID-19</a:t>
            </a:r>
          </a:p>
          <a:p>
            <a:pPr lvl="0" algn="r">
              <a:lnSpc>
                <a:spcPct val="130000"/>
              </a:lnSpc>
              <a:defRPr/>
            </a:pPr>
            <a:r>
              <a:rPr kumimoji="0" lang="en-US" altLang="zh-CN" sz="4400" b="1" i="0" u="none" strike="noStrike" kern="1200" cap="none" spc="0" normalizeH="0" baseline="0" noProof="0" dirty="0">
                <a:ln>
                  <a:noFill/>
                </a:ln>
                <a:solidFill>
                  <a:schemeClr val="accent1">
                    <a:lumMod val="75000"/>
                  </a:schemeClr>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on mental health</a:t>
            </a:r>
            <a:endParaRPr kumimoji="1" lang="en-US" altLang="zh-CN" sz="4400" b="1"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05DDACF7-E0A3-4530-89D6-B003378BD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140503"/>
            <a:ext cx="2514152" cy="673296"/>
          </a:xfrm>
          <a:prstGeom prst="rect">
            <a:avLst/>
          </a:prstGeom>
        </p:spPr>
      </p:pic>
    </p:spTree>
    <p:extLst>
      <p:ext uri="{BB962C8B-B14F-4D97-AF65-F5344CB8AC3E}">
        <p14:creationId xmlns:p14="http://schemas.microsoft.com/office/powerpoint/2010/main" val="154915589"/>
      </p:ext>
    </p:extLst>
  </p:cSld>
  <p:clrMapOvr>
    <a:masterClrMapping/>
  </p:clrMapOvr>
  <p:extLst>
    <p:ext uri="{E180D4A7-C9FB-4DFB-919C-405C955672EB}">
      <p14:showEvtLst xmlns:p14="http://schemas.microsoft.com/office/powerpoint/2010/main">
        <p14:playEvt time="0" objId="2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3">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979182" y="2581569"/>
            <a:ext cx="3685011" cy="3491212"/>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Algorithm 1:</a:t>
            </a:r>
          </a:p>
          <a:p>
            <a:pPr marR="0" lvl="0" algn="l" defTabSz="914400" rtl="0" eaLnBrk="1" fontAlgn="auto" latinLnBrk="0" hangingPunct="1">
              <a:lnSpc>
                <a:spcPct val="150000"/>
              </a:lnSpc>
              <a:spcBef>
                <a:spcPct val="20000"/>
              </a:spcBef>
              <a:spcAft>
                <a:spcPts val="0"/>
              </a:spcAft>
              <a:buClrTx/>
              <a:buSzTx/>
              <a:tabLst/>
              <a:defRPr/>
            </a:pPr>
            <a:r>
              <a:rPr lang="en-US" altLang="zh-CN" sz="1600" kern="0" dirty="0">
                <a:solidFill>
                  <a:prstClr val="white"/>
                </a:solidFill>
                <a:latin typeface="微软雅黑" panose="020B0503020204020204" pitchFamily="34" charset="-122"/>
                <a:ea typeface="微软雅黑" panose="020B0503020204020204" pitchFamily="34" charset="-122"/>
              </a:rPr>
              <a:t>A</a:t>
            </a:r>
            <a:r>
              <a:rPr kumimoji="0" lang="en-US" altLang="zh-CN"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nalyzing the number of opinions of male and females by pie charts. </a:t>
            </a:r>
          </a:p>
          <a:p>
            <a:pPr marL="342900" indent="-342900">
              <a:lnSpc>
                <a:spcPct val="150000"/>
              </a:lnSpc>
              <a:spcBef>
                <a:spcPct val="20000"/>
              </a:spcBef>
              <a:buFont typeface="Arial" panose="020B0604020202020204" pitchFamily="34" charset="0"/>
              <a:buChar char="•"/>
            </a:pPr>
            <a:r>
              <a:rPr kumimoji="0" lang="en-US" altLang="zh-CN" sz="20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Algorithm 2: </a:t>
            </a:r>
          </a:p>
          <a:p>
            <a:pPr>
              <a:lnSpc>
                <a:spcPct val="150000"/>
              </a:lnSpc>
              <a:spcBef>
                <a:spcPct val="20000"/>
              </a:spcBef>
            </a:pPr>
            <a:r>
              <a:rPr lang="en-US" altLang="zh-CN" sz="1600" kern="0" dirty="0">
                <a:solidFill>
                  <a:prstClr val="white"/>
                </a:solidFill>
                <a:latin typeface="微软雅黑" panose="020B0503020204020204" pitchFamily="34" charset="-122"/>
                <a:ea typeface="微软雅黑" panose="020B0503020204020204" pitchFamily="34" charset="-122"/>
              </a:rPr>
              <a:t>Provide </a:t>
            </a:r>
            <a:r>
              <a:rPr kumimoji="0" lang="en-US" altLang="zh-CN" sz="16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good view of the number of opinions of males and females and in total by count plots.</a:t>
            </a:r>
            <a:endParaRPr kumimoji="0" lang="zh-CN" altLang="en-US" sz="16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80DF6FB-8E5C-4241-8998-E618A91D02A0}"/>
              </a:ext>
            </a:extLst>
          </p:cNvPr>
          <p:cNvSpPr/>
          <p:nvPr/>
        </p:nvSpPr>
        <p:spPr>
          <a:xfrm>
            <a:off x="5156378" y="1800553"/>
            <a:ext cx="6276382" cy="3077253"/>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 Organizing the qualitative data, we had given it a structured form.</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 Deleting or removing unnecessary data.</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 Converting the data into a quantitative dataset</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333937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Methodology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133918"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Algorithm </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88E4038C-62BD-9C6E-A1B8-7A7DB5091240}"/>
              </a:ext>
            </a:extLst>
          </p:cNvPr>
          <p:cNvGrpSpPr/>
          <p:nvPr/>
        </p:nvGrpSpPr>
        <p:grpSpPr>
          <a:xfrm>
            <a:off x="5102035" y="1732854"/>
            <a:ext cx="6385068" cy="4483449"/>
            <a:chOff x="5047692" y="1696303"/>
            <a:chExt cx="6480279" cy="4618846"/>
          </a:xfrm>
        </p:grpSpPr>
        <p:pic>
          <p:nvPicPr>
            <p:cNvPr id="3" name="图片 2">
              <a:extLst>
                <a:ext uri="{FF2B5EF4-FFF2-40B4-BE49-F238E27FC236}">
                  <a16:creationId xmlns:a16="http://schemas.microsoft.com/office/drawing/2014/main" id="{D8047335-7062-571A-BDFD-19F3B9AB5819}"/>
                </a:ext>
              </a:extLst>
            </p:cNvPr>
            <p:cNvPicPr>
              <a:picLocks noChangeAspect="1"/>
            </p:cNvPicPr>
            <p:nvPr/>
          </p:nvPicPr>
          <p:blipFill>
            <a:blip r:embed="rId4"/>
            <a:stretch>
              <a:fillRect/>
            </a:stretch>
          </p:blipFill>
          <p:spPr>
            <a:xfrm>
              <a:off x="5047692" y="1696303"/>
              <a:ext cx="6480279" cy="2395318"/>
            </a:xfrm>
            <a:prstGeom prst="rect">
              <a:avLst/>
            </a:prstGeom>
          </p:spPr>
        </p:pic>
        <p:pic>
          <p:nvPicPr>
            <p:cNvPr id="5" name="图片 4">
              <a:extLst>
                <a:ext uri="{FF2B5EF4-FFF2-40B4-BE49-F238E27FC236}">
                  <a16:creationId xmlns:a16="http://schemas.microsoft.com/office/drawing/2014/main" id="{FFE7C86B-81F3-FC09-CFB1-45438FD6E850}"/>
                </a:ext>
              </a:extLst>
            </p:cNvPr>
            <p:cNvPicPr>
              <a:picLocks noChangeAspect="1"/>
            </p:cNvPicPr>
            <p:nvPr/>
          </p:nvPicPr>
          <p:blipFill>
            <a:blip r:embed="rId5"/>
            <a:stretch>
              <a:fillRect/>
            </a:stretch>
          </p:blipFill>
          <p:spPr>
            <a:xfrm>
              <a:off x="5047692" y="4091621"/>
              <a:ext cx="6480279" cy="2223528"/>
            </a:xfrm>
            <a:prstGeom prst="rect">
              <a:avLst/>
            </a:prstGeom>
          </p:spPr>
        </p:pic>
      </p:grpSp>
    </p:spTree>
    <p:extLst>
      <p:ext uri="{BB962C8B-B14F-4D97-AF65-F5344CB8AC3E}">
        <p14:creationId xmlns:p14="http://schemas.microsoft.com/office/powerpoint/2010/main" val="418898401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3">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979182" y="2581569"/>
            <a:ext cx="3685011" cy="293105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We have to implement the selected algorithms mentioned  to visualize the data frame and give a statistical report</a:t>
            </a:r>
            <a:r>
              <a:rPr lang="en-US" altLang="zh-CN" sz="2000" kern="0" dirty="0">
                <a:solidFill>
                  <a:prstClr val="white"/>
                </a:solidFill>
                <a:latin typeface="微软雅黑" panose="020B0503020204020204" pitchFamily="34" charset="-122"/>
                <a:ea typeface="微软雅黑" panose="020B0503020204020204" pitchFamily="34" charset="-122"/>
              </a:rPr>
              <a:t>.</a:t>
            </a:r>
            <a:endPar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80DF6FB-8E5C-4241-8998-E618A91D02A0}"/>
              </a:ext>
            </a:extLst>
          </p:cNvPr>
          <p:cNvSpPr/>
          <p:nvPr/>
        </p:nvSpPr>
        <p:spPr>
          <a:xfrm>
            <a:off x="5156378" y="1800553"/>
            <a:ext cx="6276382" cy="3692806"/>
          </a:xfrm>
          <a:prstGeom prst="rect">
            <a:avLst/>
          </a:prstGeom>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350 responses were recorded, including 237(67.7%) males and 113 (32.3%) females.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M</a:t>
            </a: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ost responses are form people of 18 to 23 years old. </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M</a:t>
            </a: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ost of the answers were promising, but few of the answers were abnormal.</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333937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Methodology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621230"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Data Analysis</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83866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03</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Results</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03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1858201"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Results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7BF04293-6573-7408-6780-4D94BAE462A0}"/>
              </a:ext>
            </a:extLst>
          </p:cNvPr>
          <p:cNvSpPr txBox="1"/>
          <p:nvPr/>
        </p:nvSpPr>
        <p:spPr>
          <a:xfrm>
            <a:off x="1152000" y="1459583"/>
            <a:ext cx="9864343" cy="4101444"/>
          </a:xfrm>
          <a:prstGeom prst="rect">
            <a:avLst/>
          </a:prstGeom>
          <a:noFill/>
        </p:spPr>
        <p:txBody>
          <a:bodyPr wrap="square">
            <a:spAutoFit/>
          </a:bodyPr>
          <a:lstStyle/>
          <a:p>
            <a:pPr>
              <a:lnSpc>
                <a:spcPct val="150000"/>
              </a:lnSpc>
            </a:pPr>
            <a:r>
              <a:rPr lang="en-US" altLang="zh-CN" sz="2200" b="0" i="0" dirty="0">
                <a:solidFill>
                  <a:srgbClr val="000000"/>
                </a:solidFill>
                <a:effectLst/>
                <a:latin typeface="Times New Roman" panose="02020603050405020304" pitchFamily="18" charset="0"/>
                <a:cs typeface="Times New Roman" panose="02020603050405020304" pitchFamily="18" charset="0"/>
              </a:rPr>
              <a:t>According to the Survey, about 37.2% male, 49.8% female, and in total, 42.78% of people are depressed with their daily life. It can be referred to as the depression scale. According to the internet, we can say most people use all of the social services regularly. As a result, maximum time they stay at home. Mostly 63.7% of Females do not like to go out and then only for an hour (26.5%). On the other hand, 18.6% of male do not like to go out, and 26.5% of males go out for an hour. As a result, compared to the depression scale with the image remarking, we get 16.85% of people’s Psychological condition changes due to the lockdown of COVID-19.</a:t>
            </a:r>
            <a:endParaRPr lang="zh-CN" altLang="en-US" sz="2200" dirty="0"/>
          </a:p>
        </p:txBody>
      </p:sp>
    </p:spTree>
    <p:extLst>
      <p:ext uri="{BB962C8B-B14F-4D97-AF65-F5344CB8AC3E}">
        <p14:creationId xmlns:p14="http://schemas.microsoft.com/office/powerpoint/2010/main" val="353232875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04</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Discussion</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CD344C21-24D8-E617-1B7A-FAA87841DCA0}"/>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0F70EEE-D046-84E6-FC8C-59C91CC17EF1}"/>
              </a:ext>
            </a:extLst>
          </p:cNvPr>
          <p:cNvSpPr/>
          <p:nvPr/>
        </p:nvSpPr>
        <p:spPr>
          <a:xfrm>
            <a:off x="5004722" y="4864219"/>
            <a:ext cx="2829942" cy="461665"/>
          </a:xfrm>
          <a:prstGeom prst="rect">
            <a:avLst/>
          </a:prstGeom>
        </p:spPr>
        <p:txBody>
          <a:bodyPr wrap="none">
            <a:spAutoFit/>
          </a:bodyPr>
          <a:lstStyle/>
          <a:p>
            <a:pPr marL="180000" indent="-180000">
              <a:spcBef>
                <a:spcPct val="20000"/>
              </a:spcBef>
              <a:buFont typeface="Arial" panose="020B0604020202020204" pitchFamily="34" charset="0"/>
              <a:buChar char="•"/>
            </a:pPr>
            <a:r>
              <a:rPr lang="en-US" altLang="zh-CN"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Depression scale</a:t>
            </a:r>
            <a:endParaRPr lang="zh-CN" altLang="en-US"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61545E5-5712-EFA1-9A6B-DC2A33FA6A21}"/>
              </a:ext>
            </a:extLst>
          </p:cNvPr>
          <p:cNvSpPr/>
          <p:nvPr/>
        </p:nvSpPr>
        <p:spPr>
          <a:xfrm>
            <a:off x="5004722" y="5325884"/>
            <a:ext cx="2129429" cy="461665"/>
          </a:xfrm>
          <a:prstGeom prst="rect">
            <a:avLst/>
          </a:prstGeom>
        </p:spPr>
        <p:txBody>
          <a:bodyPr wrap="none">
            <a:spAutoFit/>
          </a:bodyPr>
          <a:lstStyle/>
          <a:p>
            <a:pPr marL="180000" indent="-180000">
              <a:spcBef>
                <a:spcPct val="20000"/>
              </a:spcBef>
              <a:buFont typeface="Arial" panose="020B0604020202020204" pitchFamily="34" charset="0"/>
              <a:buChar char="•"/>
            </a:pPr>
            <a:r>
              <a:rPr lang="en-US" altLang="zh-CN"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Internet use</a:t>
            </a:r>
            <a:endParaRPr lang="zh-CN" altLang="en-US"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AF73336D-DABF-D188-1C8E-02DE251523C1}"/>
              </a:ext>
            </a:extLst>
          </p:cNvPr>
          <p:cNvSpPr/>
          <p:nvPr/>
        </p:nvSpPr>
        <p:spPr>
          <a:xfrm>
            <a:off x="5004722" y="5787549"/>
            <a:ext cx="3525645" cy="461665"/>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en-US" altLang="zh-CN"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Psychological change</a:t>
            </a:r>
            <a:endParaRPr lang="zh-CN" altLang="en-US" sz="24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9962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6361037"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Decreasing of productivity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36F84CAC-7689-EA15-EC4E-F41D0B652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312" y="1418099"/>
            <a:ext cx="8691375" cy="5151901"/>
          </a:xfrm>
          <a:prstGeom prst="rect">
            <a:avLst/>
          </a:prstGeom>
        </p:spPr>
      </p:pic>
    </p:spTree>
    <p:extLst>
      <p:ext uri="{BB962C8B-B14F-4D97-AF65-F5344CB8AC3E}">
        <p14:creationId xmlns:p14="http://schemas.microsoft.com/office/powerpoint/2010/main" val="8275378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4126451"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Depressed mood</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3085FF4B-0D6C-B25C-60C3-BFD2D1F69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341" y="1069427"/>
            <a:ext cx="6958461" cy="5500573"/>
          </a:xfrm>
          <a:prstGeom prst="rect">
            <a:avLst/>
          </a:prstGeom>
        </p:spPr>
      </p:pic>
    </p:spTree>
    <p:extLst>
      <p:ext uri="{BB962C8B-B14F-4D97-AF65-F5344CB8AC3E}">
        <p14:creationId xmlns:p14="http://schemas.microsoft.com/office/powerpoint/2010/main" val="96495013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6171882"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Effect of depressed mood</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C4C6E4A-F91A-9609-2DE8-948A8226B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194" y="1248552"/>
            <a:ext cx="8519612" cy="5164286"/>
          </a:xfrm>
          <a:prstGeom prst="rect">
            <a:avLst/>
          </a:prstGeom>
        </p:spPr>
      </p:pic>
    </p:spTree>
    <p:extLst>
      <p:ext uri="{BB962C8B-B14F-4D97-AF65-F5344CB8AC3E}">
        <p14:creationId xmlns:p14="http://schemas.microsoft.com/office/powerpoint/2010/main" val="415156646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8E8231C3-7DDA-B9FA-E50C-9EDCF09E7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90" y="1842977"/>
            <a:ext cx="10874387" cy="4000611"/>
          </a:xfrm>
          <a:prstGeom prst="rect">
            <a:avLst/>
          </a:prstGeom>
        </p:spPr>
      </p:pic>
    </p:spTree>
    <p:extLst>
      <p:ext uri="{BB962C8B-B14F-4D97-AF65-F5344CB8AC3E}">
        <p14:creationId xmlns:p14="http://schemas.microsoft.com/office/powerpoint/2010/main" val="360869317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249619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Irritability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4DC98300-3A99-E8F8-0732-3E61C9D4F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172" y="1772474"/>
            <a:ext cx="9689656" cy="4128264"/>
          </a:xfrm>
          <a:prstGeom prst="rect">
            <a:avLst/>
          </a:prstGeom>
        </p:spPr>
      </p:pic>
    </p:spTree>
    <p:extLst>
      <p:ext uri="{BB962C8B-B14F-4D97-AF65-F5344CB8AC3E}">
        <p14:creationId xmlns:p14="http://schemas.microsoft.com/office/powerpoint/2010/main" val="21527499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a:extLst>
              <a:ext uri="{FF2B5EF4-FFF2-40B4-BE49-F238E27FC236}">
                <a16:creationId xmlns:a16="http://schemas.microsoft.com/office/drawing/2014/main" id="{D0BE0627-68E5-41E6-9C95-3CAFA0D6578E}"/>
              </a:ext>
            </a:extLst>
          </p:cNvPr>
          <p:cNvSpPr/>
          <p:nvPr/>
        </p:nvSpPr>
        <p:spPr>
          <a:xfrm flipH="1">
            <a:off x="386711" y="147796"/>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占位符 1">
            <a:extLst>
              <a:ext uri="{FF2B5EF4-FFF2-40B4-BE49-F238E27FC236}">
                <a16:creationId xmlns:a16="http://schemas.microsoft.com/office/drawing/2014/main" id="{FAE29F67-39D8-4482-A819-9A8F636DDE2A}"/>
              </a:ext>
            </a:extLst>
          </p:cNvPr>
          <p:cNvSpPr txBox="1"/>
          <p:nvPr/>
        </p:nvSpPr>
        <p:spPr>
          <a:xfrm>
            <a:off x="1917395" y="749327"/>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ONTENTS</a:t>
            </a:r>
          </a:p>
        </p:txBody>
      </p:sp>
      <p:sp>
        <p:nvSpPr>
          <p:cNvPr id="19" name="矩形 18">
            <a:extLst>
              <a:ext uri="{FF2B5EF4-FFF2-40B4-BE49-F238E27FC236}">
                <a16:creationId xmlns:a16="http://schemas.microsoft.com/office/drawing/2014/main" id="{CE74C39B-EE01-45A3-B96F-59CF3A8A2A3F}"/>
              </a:ext>
            </a:extLst>
          </p:cNvPr>
          <p:cNvSpPr/>
          <p:nvPr/>
        </p:nvSpPr>
        <p:spPr>
          <a:xfrm>
            <a:off x="805313" y="209806"/>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pitchFamily="2"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4" name="组合 23">
            <a:extLst>
              <a:ext uri="{FF2B5EF4-FFF2-40B4-BE49-F238E27FC236}">
                <a16:creationId xmlns:a16="http://schemas.microsoft.com/office/drawing/2014/main" id="{98B76ED5-2673-47BD-A42C-D66A780C345B}"/>
              </a:ext>
            </a:extLst>
          </p:cNvPr>
          <p:cNvGrpSpPr/>
          <p:nvPr/>
        </p:nvGrpSpPr>
        <p:grpSpPr>
          <a:xfrm>
            <a:off x="1823878" y="4618859"/>
            <a:ext cx="3167659" cy="589473"/>
            <a:chOff x="6676062" y="4354667"/>
            <a:chExt cx="3167659" cy="589473"/>
          </a:xfrm>
        </p:grpSpPr>
        <p:grpSp>
          <p:nvGrpSpPr>
            <p:cNvPr id="40" name="组合 39">
              <a:extLst>
                <a:ext uri="{FF2B5EF4-FFF2-40B4-BE49-F238E27FC236}">
                  <a16:creationId xmlns:a16="http://schemas.microsoft.com/office/drawing/2014/main" id="{78331D1D-2FB4-439E-904E-67A654D2A7A9}"/>
                </a:ext>
              </a:extLst>
            </p:cNvPr>
            <p:cNvGrpSpPr/>
            <p:nvPr/>
          </p:nvGrpSpPr>
          <p:grpSpPr>
            <a:xfrm>
              <a:off x="6676062" y="4354667"/>
              <a:ext cx="677509" cy="589473"/>
              <a:chOff x="725726" y="1781746"/>
              <a:chExt cx="515267" cy="515267"/>
            </a:xfrm>
          </p:grpSpPr>
          <p:sp>
            <p:nvSpPr>
              <p:cNvPr id="42" name="椭圆 41">
                <a:extLst>
                  <a:ext uri="{FF2B5EF4-FFF2-40B4-BE49-F238E27FC236}">
                    <a16:creationId xmlns:a16="http://schemas.microsoft.com/office/drawing/2014/main" id="{4886F287-6C1F-438D-8795-D5503A2BA6E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3" name="矩形 42">
                <a:extLst>
                  <a:ext uri="{FF2B5EF4-FFF2-40B4-BE49-F238E27FC236}">
                    <a16:creationId xmlns:a16="http://schemas.microsoft.com/office/drawing/2014/main" id="{DF78A6C5-7FE6-4353-A3C8-73846336917C}"/>
                  </a:ext>
                </a:extLst>
              </p:cNvPr>
              <p:cNvSpPr/>
              <p:nvPr/>
            </p:nvSpPr>
            <p:spPr>
              <a:xfrm>
                <a:off x="775116" y="1823935"/>
                <a:ext cx="42328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04</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1" name="矩形 40">
              <a:extLst>
                <a:ext uri="{FF2B5EF4-FFF2-40B4-BE49-F238E27FC236}">
                  <a16:creationId xmlns:a16="http://schemas.microsoft.com/office/drawing/2014/main" id="{4B844E63-41B0-4001-BE88-C40AB3254B19}"/>
                </a:ext>
              </a:extLst>
            </p:cNvPr>
            <p:cNvSpPr/>
            <p:nvPr/>
          </p:nvSpPr>
          <p:spPr>
            <a:xfrm>
              <a:off x="7470956" y="4357016"/>
              <a:ext cx="2372765" cy="584775"/>
            </a:xfrm>
            <a:prstGeom prst="rect">
              <a:avLst/>
            </a:prstGeom>
          </p:spPr>
          <p:txBody>
            <a:bodyPr wrap="none">
              <a:spAutoFit/>
            </a:bodyPr>
            <a:lstStyle/>
            <a:p>
              <a:pPr lvl="0">
                <a:defRPr/>
              </a:pP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rPr>
                <a:t>Discussion</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42172691-A737-499C-A1B6-6A3118019D13}"/>
              </a:ext>
            </a:extLst>
          </p:cNvPr>
          <p:cNvGrpSpPr/>
          <p:nvPr/>
        </p:nvGrpSpPr>
        <p:grpSpPr>
          <a:xfrm>
            <a:off x="1839849" y="1951182"/>
            <a:ext cx="3574822" cy="589473"/>
            <a:chOff x="6676062" y="1485494"/>
            <a:chExt cx="3574822" cy="589473"/>
          </a:xfrm>
        </p:grpSpPr>
        <p:grpSp>
          <p:nvGrpSpPr>
            <p:cNvPr id="44" name="组合 43">
              <a:extLst>
                <a:ext uri="{FF2B5EF4-FFF2-40B4-BE49-F238E27FC236}">
                  <a16:creationId xmlns:a16="http://schemas.microsoft.com/office/drawing/2014/main" id="{79F45A2D-1DB2-4D10-8154-E1B336E09842}"/>
                </a:ext>
              </a:extLst>
            </p:cNvPr>
            <p:cNvGrpSpPr/>
            <p:nvPr/>
          </p:nvGrpSpPr>
          <p:grpSpPr>
            <a:xfrm>
              <a:off x="6676062" y="1485494"/>
              <a:ext cx="679374" cy="589473"/>
              <a:chOff x="725726" y="1781746"/>
              <a:chExt cx="515267" cy="515267"/>
            </a:xfrm>
          </p:grpSpPr>
          <p:sp>
            <p:nvSpPr>
              <p:cNvPr id="46" name="椭圆 45">
                <a:extLst>
                  <a:ext uri="{FF2B5EF4-FFF2-40B4-BE49-F238E27FC236}">
                    <a16:creationId xmlns:a16="http://schemas.microsoft.com/office/drawing/2014/main" id="{762B5412-0803-42C0-96D7-0625BF2430CD}"/>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a:extLst>
                  <a:ext uri="{FF2B5EF4-FFF2-40B4-BE49-F238E27FC236}">
                    <a16:creationId xmlns:a16="http://schemas.microsoft.com/office/drawing/2014/main" id="{2116894E-76C9-4F8A-8117-7527B6CE0BA7}"/>
                  </a:ext>
                </a:extLst>
              </p:cNvPr>
              <p:cNvSpPr/>
              <p:nvPr/>
            </p:nvSpPr>
            <p:spPr>
              <a:xfrm>
                <a:off x="792109" y="1823935"/>
                <a:ext cx="389296"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5" name="矩形 44">
              <a:extLst>
                <a:ext uri="{FF2B5EF4-FFF2-40B4-BE49-F238E27FC236}">
                  <a16:creationId xmlns:a16="http://schemas.microsoft.com/office/drawing/2014/main" id="{52266479-2DD6-4A24-B4CC-1F3C9098E4D0}"/>
                </a:ext>
              </a:extLst>
            </p:cNvPr>
            <p:cNvSpPr/>
            <p:nvPr/>
          </p:nvSpPr>
          <p:spPr>
            <a:xfrm>
              <a:off x="7470956" y="1487843"/>
              <a:ext cx="2779928" cy="584775"/>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Introduction</a:t>
              </a:r>
              <a:endPar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id="{56D672DA-F3E6-4173-BDE5-AE6C928716F8}"/>
              </a:ext>
            </a:extLst>
          </p:cNvPr>
          <p:cNvGrpSpPr/>
          <p:nvPr/>
        </p:nvGrpSpPr>
        <p:grpSpPr>
          <a:xfrm>
            <a:off x="1839849" y="2841963"/>
            <a:ext cx="4018022" cy="589473"/>
            <a:chOff x="6676062" y="2441885"/>
            <a:chExt cx="4018022" cy="589473"/>
          </a:xfrm>
        </p:grpSpPr>
        <p:sp>
          <p:nvSpPr>
            <p:cNvPr id="36" name="矩形 35">
              <a:extLst>
                <a:ext uri="{FF2B5EF4-FFF2-40B4-BE49-F238E27FC236}">
                  <a16:creationId xmlns:a16="http://schemas.microsoft.com/office/drawing/2014/main" id="{6D8C647C-F043-4052-AC78-B132FD0DCCFC}"/>
                </a:ext>
              </a:extLst>
            </p:cNvPr>
            <p:cNvSpPr/>
            <p:nvPr/>
          </p:nvSpPr>
          <p:spPr>
            <a:xfrm>
              <a:off x="7470956" y="2444234"/>
              <a:ext cx="3223128" cy="584775"/>
            </a:xfrm>
            <a:prstGeom prst="rect">
              <a:avLst/>
            </a:prstGeom>
          </p:spPr>
          <p:txBody>
            <a:bodyPr wrap="square">
              <a:spAutoFit/>
            </a:bodyPr>
            <a:lstStyle/>
            <a:p>
              <a:pPr lvl="0">
                <a:defRPr/>
              </a:pPr>
              <a:r>
                <a:rPr lang="en-US" altLang="zh-CN" sz="3200" b="1"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Methodology</a:t>
              </a:r>
              <a:endPar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79322077-D761-4D3D-A451-1175453C66FC}"/>
                </a:ext>
              </a:extLst>
            </p:cNvPr>
            <p:cNvGrpSpPr/>
            <p:nvPr/>
          </p:nvGrpSpPr>
          <p:grpSpPr>
            <a:xfrm>
              <a:off x="6676062" y="2441885"/>
              <a:ext cx="676565" cy="589473"/>
              <a:chOff x="725726" y="1781746"/>
              <a:chExt cx="515267" cy="515267"/>
            </a:xfrm>
          </p:grpSpPr>
          <p:sp>
            <p:nvSpPr>
              <p:cNvPr id="38" name="椭圆 37">
                <a:extLst>
                  <a:ext uri="{FF2B5EF4-FFF2-40B4-BE49-F238E27FC236}">
                    <a16:creationId xmlns:a16="http://schemas.microsoft.com/office/drawing/2014/main" id="{630C35DD-66C1-465C-BF02-7AC45E75C905}"/>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a:extLst>
                  <a:ext uri="{FF2B5EF4-FFF2-40B4-BE49-F238E27FC236}">
                    <a16:creationId xmlns:a16="http://schemas.microsoft.com/office/drawing/2014/main" id="{79ED0FF3-87EC-4597-9274-2A8EC94083BB}"/>
                  </a:ext>
                </a:extLst>
              </p:cNvPr>
              <p:cNvSpPr/>
              <p:nvPr/>
            </p:nvSpPr>
            <p:spPr>
              <a:xfrm>
                <a:off x="774821" y="1823935"/>
                <a:ext cx="42387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grpSp>
      <p:grpSp>
        <p:nvGrpSpPr>
          <p:cNvPr id="27" name="组合 26">
            <a:extLst>
              <a:ext uri="{FF2B5EF4-FFF2-40B4-BE49-F238E27FC236}">
                <a16:creationId xmlns:a16="http://schemas.microsoft.com/office/drawing/2014/main" id="{CA31B28D-EA77-4E28-BCDD-4D53600DAEDC}"/>
              </a:ext>
            </a:extLst>
          </p:cNvPr>
          <p:cNvGrpSpPr/>
          <p:nvPr/>
        </p:nvGrpSpPr>
        <p:grpSpPr>
          <a:xfrm>
            <a:off x="1839849" y="3718456"/>
            <a:ext cx="2455926" cy="589473"/>
            <a:chOff x="6676062" y="3398276"/>
            <a:chExt cx="2455926" cy="589473"/>
          </a:xfrm>
        </p:grpSpPr>
        <p:grpSp>
          <p:nvGrpSpPr>
            <p:cNvPr id="28" name="组合 27">
              <a:extLst>
                <a:ext uri="{FF2B5EF4-FFF2-40B4-BE49-F238E27FC236}">
                  <a16:creationId xmlns:a16="http://schemas.microsoft.com/office/drawing/2014/main" id="{3AC50555-2960-4FCC-8070-BCB1ABA4E6B4}"/>
                </a:ext>
              </a:extLst>
            </p:cNvPr>
            <p:cNvGrpSpPr/>
            <p:nvPr/>
          </p:nvGrpSpPr>
          <p:grpSpPr>
            <a:xfrm>
              <a:off x="6676062" y="3398276"/>
              <a:ext cx="677509" cy="589473"/>
              <a:chOff x="725726" y="1781746"/>
              <a:chExt cx="515267" cy="515267"/>
            </a:xfrm>
          </p:grpSpPr>
          <p:sp>
            <p:nvSpPr>
              <p:cNvPr id="30" name="椭圆 29">
                <a:extLst>
                  <a:ext uri="{FF2B5EF4-FFF2-40B4-BE49-F238E27FC236}">
                    <a16:creationId xmlns:a16="http://schemas.microsoft.com/office/drawing/2014/main" id="{5FBAB032-E77A-41F2-9034-A166A1912DA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1" name="矩形 30">
                <a:extLst>
                  <a:ext uri="{FF2B5EF4-FFF2-40B4-BE49-F238E27FC236}">
                    <a16:creationId xmlns:a16="http://schemas.microsoft.com/office/drawing/2014/main" id="{D7CFD069-1B70-4C65-AF18-0844E51344BB}"/>
                  </a:ext>
                </a:extLst>
              </p:cNvPr>
              <p:cNvSpPr/>
              <p:nvPr/>
            </p:nvSpPr>
            <p:spPr>
              <a:xfrm>
                <a:off x="770850" y="1823935"/>
                <a:ext cx="431817"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03</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29" name="矩形 28">
              <a:extLst>
                <a:ext uri="{FF2B5EF4-FFF2-40B4-BE49-F238E27FC236}">
                  <a16:creationId xmlns:a16="http://schemas.microsoft.com/office/drawing/2014/main" id="{ADA1BFE4-9348-426D-9896-3E4F766B5058}"/>
                </a:ext>
              </a:extLst>
            </p:cNvPr>
            <p:cNvSpPr/>
            <p:nvPr/>
          </p:nvSpPr>
          <p:spPr>
            <a:xfrm>
              <a:off x="7470956" y="3400625"/>
              <a:ext cx="1661032" cy="584775"/>
            </a:xfrm>
            <a:prstGeom prst="rect">
              <a:avLst/>
            </a:prstGeom>
          </p:spPr>
          <p:txBody>
            <a:bodyPr wrap="none">
              <a:spAutoFit/>
            </a:bodyPr>
            <a:lstStyle/>
            <a:p>
              <a:pPr lvl="0">
                <a:defRPr/>
              </a:pP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cs typeface="Times New Roman" panose="02020603050405020304" pitchFamily="18" charset="0"/>
                </a:rPr>
                <a:t>Results</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C463782-80BB-62C4-3F03-E92F12618DFA}"/>
              </a:ext>
            </a:extLst>
          </p:cNvPr>
          <p:cNvGrpSpPr/>
          <p:nvPr/>
        </p:nvGrpSpPr>
        <p:grpSpPr>
          <a:xfrm>
            <a:off x="1823878" y="5537156"/>
            <a:ext cx="5971311" cy="589473"/>
            <a:chOff x="6676062" y="4354667"/>
            <a:chExt cx="5971311" cy="589473"/>
          </a:xfrm>
        </p:grpSpPr>
        <p:grpSp>
          <p:nvGrpSpPr>
            <p:cNvPr id="3" name="组合 2">
              <a:extLst>
                <a:ext uri="{FF2B5EF4-FFF2-40B4-BE49-F238E27FC236}">
                  <a16:creationId xmlns:a16="http://schemas.microsoft.com/office/drawing/2014/main" id="{83344AAD-1AB4-DF77-F4AC-852B33B0822D}"/>
                </a:ext>
              </a:extLst>
            </p:cNvPr>
            <p:cNvGrpSpPr/>
            <p:nvPr/>
          </p:nvGrpSpPr>
          <p:grpSpPr>
            <a:xfrm>
              <a:off x="6676062" y="4354667"/>
              <a:ext cx="677509" cy="589473"/>
              <a:chOff x="725726" y="1781746"/>
              <a:chExt cx="515267" cy="515267"/>
            </a:xfrm>
          </p:grpSpPr>
          <p:sp>
            <p:nvSpPr>
              <p:cNvPr id="5" name="椭圆 4">
                <a:extLst>
                  <a:ext uri="{FF2B5EF4-FFF2-40B4-BE49-F238E27FC236}">
                    <a16:creationId xmlns:a16="http://schemas.microsoft.com/office/drawing/2014/main" id="{B6809595-C987-E825-8EF6-0E050D277B8A}"/>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6" name="矩形 5">
                <a:extLst>
                  <a:ext uri="{FF2B5EF4-FFF2-40B4-BE49-F238E27FC236}">
                    <a16:creationId xmlns:a16="http://schemas.microsoft.com/office/drawing/2014/main" id="{158D485F-84D7-230F-EED3-84FB1AC6117D}"/>
                  </a:ext>
                </a:extLst>
              </p:cNvPr>
              <p:cNvSpPr/>
              <p:nvPr/>
            </p:nvSpPr>
            <p:spPr>
              <a:xfrm>
                <a:off x="759267" y="1823935"/>
                <a:ext cx="454982"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05</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 name="矩形 3">
              <a:extLst>
                <a:ext uri="{FF2B5EF4-FFF2-40B4-BE49-F238E27FC236}">
                  <a16:creationId xmlns:a16="http://schemas.microsoft.com/office/drawing/2014/main" id="{7F80BD42-2D44-982D-1871-4D2A2BFBCF99}"/>
                </a:ext>
              </a:extLst>
            </p:cNvPr>
            <p:cNvSpPr/>
            <p:nvPr/>
          </p:nvSpPr>
          <p:spPr>
            <a:xfrm>
              <a:off x="7470956" y="4357016"/>
              <a:ext cx="5176417" cy="584775"/>
            </a:xfrm>
            <a:prstGeom prst="rect">
              <a:avLst/>
            </a:prstGeom>
          </p:spPr>
          <p:txBody>
            <a:bodyPr wrap="none">
              <a:spAutoFit/>
            </a:bodyPr>
            <a:lstStyle/>
            <a:p>
              <a:pPr lvl="0">
                <a:defRPr/>
              </a:pP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rPr>
                <a:t>Conclusion &amp; Limitation</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7184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3393878"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Image testing</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C09C390-8CA1-A3BC-2488-28F14143C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87" y="1651512"/>
            <a:ext cx="10249425" cy="4192947"/>
          </a:xfrm>
          <a:prstGeom prst="rect">
            <a:avLst/>
          </a:prstGeom>
        </p:spPr>
      </p:pic>
    </p:spTree>
    <p:extLst>
      <p:ext uri="{BB962C8B-B14F-4D97-AF65-F5344CB8AC3E}">
        <p14:creationId xmlns:p14="http://schemas.microsoft.com/office/powerpoint/2010/main" val="287376355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3">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等线"/>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232023" y="2001359"/>
            <a:ext cx="3301759" cy="3978910"/>
          </a:xfrm>
          <a:prstGeom prst="rect">
            <a:avLst/>
          </a:prstGeom>
          <a:noFill/>
        </p:spPr>
        <p:txBody>
          <a:bodyPr wrap="square" rtlCol="0">
            <a:spAutoFit/>
          </a:bodyPr>
          <a:lstStyle/>
          <a:p>
            <a:pPr>
              <a:lnSpc>
                <a:spcPct val="150000"/>
              </a:lnSpc>
            </a:pPr>
            <a:r>
              <a:rPr lang="en-US" altLang="zh-CN" sz="2400" b="0" i="0" dirty="0">
                <a:solidFill>
                  <a:schemeClr val="bg1"/>
                </a:solidFill>
                <a:effectLst/>
                <a:latin typeface="Times New Roman" panose="02020603050405020304" pitchFamily="18" charset="0"/>
                <a:cs typeface="Times New Roman" panose="02020603050405020304" pitchFamily="18" charset="0"/>
              </a:rPr>
              <a:t>Because many people are spending their time without doing anything due to the lockdown, they like to spend time on the internet.</a:t>
            </a:r>
            <a:r>
              <a:rPr lang="en-US" altLang="zh-CN" sz="2400" dirty="0">
                <a:solidFill>
                  <a:schemeClr val="bg1"/>
                </a:solidFill>
                <a:latin typeface="Times New Roman" panose="02020603050405020304" pitchFamily="18" charset="0"/>
                <a:cs typeface="Times New Roman" panose="02020603050405020304" pitchFamily="18" charset="0"/>
              </a:rPr>
              <a:t> </a:t>
            </a:r>
            <a:endParaRPr lang="zh-CN" altLang="en-US" sz="2400" dirty="0">
              <a:solidFill>
                <a:schemeClr val="bg1"/>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80DF6FB-8E5C-4241-8998-E618A91D02A0}"/>
              </a:ext>
            </a:extLst>
          </p:cNvPr>
          <p:cNvSpPr/>
          <p:nvPr/>
        </p:nvSpPr>
        <p:spPr>
          <a:xfrm>
            <a:off x="5156378" y="1800553"/>
            <a:ext cx="6276382" cy="3077253"/>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 Organizing the qualitative data, we had given it a structured form.</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 Deleting or removing unnecessary data.</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 Converting the data into a quantitative dataset</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6458819"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Spend</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time</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on</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the</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internet</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13807802-B185-E926-EDBB-CEB58099A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1748" y="1602601"/>
            <a:ext cx="6062389" cy="4776427"/>
          </a:xfrm>
          <a:prstGeom prst="rect">
            <a:avLst/>
          </a:prstGeom>
        </p:spPr>
      </p:pic>
    </p:spTree>
    <p:extLst>
      <p:ext uri="{BB962C8B-B14F-4D97-AF65-F5344CB8AC3E}">
        <p14:creationId xmlns:p14="http://schemas.microsoft.com/office/powerpoint/2010/main" val="286646733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850104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Most &amp; average using internet sites</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179DFF20-B456-E1EF-F9F2-1409056FB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426" y="934331"/>
            <a:ext cx="4208293" cy="5714618"/>
          </a:xfrm>
          <a:prstGeom prst="rect">
            <a:avLst/>
          </a:prstGeom>
        </p:spPr>
      </p:pic>
      <p:pic>
        <p:nvPicPr>
          <p:cNvPr id="7" name="图片 6">
            <a:extLst>
              <a:ext uri="{FF2B5EF4-FFF2-40B4-BE49-F238E27FC236}">
                <a16:creationId xmlns:a16="http://schemas.microsoft.com/office/drawing/2014/main" id="{40E3BAAC-9925-626B-CC01-07EAC9239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985" y="1013280"/>
            <a:ext cx="4053727" cy="5635669"/>
          </a:xfrm>
          <a:prstGeom prst="rect">
            <a:avLst/>
          </a:prstGeom>
        </p:spPr>
      </p:pic>
    </p:spTree>
    <p:extLst>
      <p:ext uri="{BB962C8B-B14F-4D97-AF65-F5344CB8AC3E}">
        <p14:creationId xmlns:p14="http://schemas.microsoft.com/office/powerpoint/2010/main" val="44134233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725230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Spending time with the music</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8E3DD908-E336-2871-EF98-B03E78668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92" y="1458507"/>
            <a:ext cx="5654530" cy="4115157"/>
          </a:xfrm>
          <a:prstGeom prst="rect">
            <a:avLst/>
          </a:prstGeom>
        </p:spPr>
      </p:pic>
      <p:sp>
        <p:nvSpPr>
          <p:cNvPr id="6" name="文本框 5">
            <a:extLst>
              <a:ext uri="{FF2B5EF4-FFF2-40B4-BE49-F238E27FC236}">
                <a16:creationId xmlns:a16="http://schemas.microsoft.com/office/drawing/2014/main" id="{04896939-959A-4042-5C93-0E8E8AF3BCDC}"/>
              </a:ext>
            </a:extLst>
          </p:cNvPr>
          <p:cNvSpPr txBox="1"/>
          <p:nvPr/>
        </p:nvSpPr>
        <p:spPr>
          <a:xfrm>
            <a:off x="7004359" y="1990634"/>
            <a:ext cx="4556270" cy="2820852"/>
          </a:xfrm>
          <a:prstGeom prst="rect">
            <a:avLst/>
          </a:prstGeom>
          <a:noFill/>
        </p:spPr>
        <p:txBody>
          <a:bodyPr wrap="square">
            <a:spAutoFit/>
          </a:bodyPr>
          <a:lstStyle/>
          <a:p>
            <a:pPr>
              <a:lnSpc>
                <a:spcPct val="150000"/>
              </a:lnSpc>
            </a:pPr>
            <a:r>
              <a:rPr lang="en-US" altLang="zh-CN" sz="2400" dirty="0">
                <a:solidFill>
                  <a:srgbClr val="000000"/>
                </a:solidFill>
                <a:latin typeface="Times New Roman" panose="02020603050405020304" pitchFamily="18" charset="0"/>
                <a:cs typeface="Times New Roman" panose="02020603050405020304" pitchFamily="18" charset="0"/>
              </a:rPr>
              <a:t>M</a:t>
            </a:r>
            <a:r>
              <a:rPr lang="en-US" altLang="zh-CN" sz="2400" b="0" i="0" dirty="0">
                <a:solidFill>
                  <a:srgbClr val="000000"/>
                </a:solidFill>
                <a:effectLst/>
                <a:latin typeface="Times New Roman" panose="02020603050405020304" pitchFamily="18" charset="0"/>
                <a:cs typeface="Times New Roman" panose="02020603050405020304" pitchFamily="18" charset="0"/>
              </a:rPr>
              <a:t>aximum people agree that they like to listen to music continuously. It is seen that at the same time, we stay on social sites and also listen to music.</a:t>
            </a: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78728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91806740-5439-2118-42EE-073963BBD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77" y="1528171"/>
            <a:ext cx="10333615" cy="4237087"/>
          </a:xfrm>
          <a:prstGeom prst="rect">
            <a:avLst/>
          </a:prstGeom>
        </p:spPr>
      </p:pic>
    </p:spTree>
    <p:extLst>
      <p:ext uri="{BB962C8B-B14F-4D97-AF65-F5344CB8AC3E}">
        <p14:creationId xmlns:p14="http://schemas.microsoft.com/office/powerpoint/2010/main" val="41388166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DB8D95CE-371E-414C-DA66-2A6984FE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48" y="1598924"/>
            <a:ext cx="10661304" cy="4313294"/>
          </a:xfrm>
          <a:prstGeom prst="rect">
            <a:avLst/>
          </a:prstGeom>
        </p:spPr>
      </p:pic>
    </p:spTree>
    <p:extLst>
      <p:ext uri="{BB962C8B-B14F-4D97-AF65-F5344CB8AC3E}">
        <p14:creationId xmlns:p14="http://schemas.microsoft.com/office/powerpoint/2010/main" val="291102563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AA048676-2DC7-7B1A-FEC7-44422BF7D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44" y="1510563"/>
            <a:ext cx="10295512" cy="4313294"/>
          </a:xfrm>
          <a:prstGeom prst="rect">
            <a:avLst/>
          </a:prstGeom>
        </p:spPr>
      </p:pic>
    </p:spTree>
    <p:extLst>
      <p:ext uri="{BB962C8B-B14F-4D97-AF65-F5344CB8AC3E}">
        <p14:creationId xmlns:p14="http://schemas.microsoft.com/office/powerpoint/2010/main" val="115303506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5E468883-3DEE-D344-06FE-38ED63272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179" y="1072008"/>
            <a:ext cx="6868618" cy="5497992"/>
          </a:xfrm>
          <a:prstGeom prst="rect">
            <a:avLst/>
          </a:prstGeom>
        </p:spPr>
      </p:pic>
    </p:spTree>
    <p:extLst>
      <p:ext uri="{BB962C8B-B14F-4D97-AF65-F5344CB8AC3E}">
        <p14:creationId xmlns:p14="http://schemas.microsoft.com/office/powerpoint/2010/main" val="348530766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515878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Psychological change</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9C3E67E9-4F2C-D105-3081-2A08FAC7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37" y="1615283"/>
            <a:ext cx="10226926" cy="3627434"/>
          </a:xfrm>
          <a:prstGeom prst="rect">
            <a:avLst/>
          </a:prstGeom>
        </p:spPr>
      </p:pic>
    </p:spTree>
    <p:extLst>
      <p:ext uri="{BB962C8B-B14F-4D97-AF65-F5344CB8AC3E}">
        <p14:creationId xmlns:p14="http://schemas.microsoft.com/office/powerpoint/2010/main" val="302352790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05</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5999" y="3956514"/>
            <a:ext cx="5969051" cy="590931"/>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US" altLang="zh-CN" sz="36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Conclusion &amp; Limitation</a:t>
            </a:r>
            <a:endParaRPr kumimoji="0" lang="zh-CN" altLang="en-US" sz="36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53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Times New Roman" panose="02020603050405020304" pitchFamily="18" charset="0"/>
              </a:rPr>
              <a:t>Introduction</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8183175-16BF-45F8-A25A-0F5CBD6938A5}"/>
              </a:ext>
            </a:extLst>
          </p:cNvPr>
          <p:cNvSpPr/>
          <p:nvPr/>
        </p:nvSpPr>
        <p:spPr>
          <a:xfrm>
            <a:off x="5004722" y="4864219"/>
            <a:ext cx="2432397" cy="523220"/>
          </a:xfrm>
          <a:prstGeom prst="rect">
            <a:avLst/>
          </a:prstGeom>
        </p:spPr>
        <p:txBody>
          <a:bodyPr wrap="none">
            <a:spAutoFit/>
          </a:bodyPr>
          <a:lstStyle/>
          <a:p>
            <a:pPr marL="180000" indent="-180000">
              <a:spcBef>
                <a:spcPct val="20000"/>
              </a:spcBef>
              <a:buFont typeface="Arial" panose="020B0604020202020204" pitchFamily="34" charset="0"/>
              <a:buChar char="•"/>
            </a:pPr>
            <a:r>
              <a:rPr lang="en-US" altLang="zh-CN"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Background</a:t>
            </a:r>
            <a:endParaRPr lang="zh-CN" altLang="en-US"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525A1837-595A-4019-8926-B5337A7607F4}"/>
              </a:ext>
            </a:extLst>
          </p:cNvPr>
          <p:cNvSpPr/>
          <p:nvPr/>
        </p:nvSpPr>
        <p:spPr>
          <a:xfrm>
            <a:off x="7376040" y="4864219"/>
            <a:ext cx="2240037" cy="523220"/>
          </a:xfrm>
          <a:prstGeom prst="rect">
            <a:avLst/>
          </a:prstGeom>
        </p:spPr>
        <p:txBody>
          <a:bodyPr wrap="none">
            <a:spAutoFit/>
          </a:bodyPr>
          <a:lstStyle/>
          <a:p>
            <a:pPr marL="180000" indent="-180000">
              <a:spcBef>
                <a:spcPct val="20000"/>
              </a:spcBef>
              <a:buFont typeface="Arial" panose="020B0604020202020204" pitchFamily="34" charset="0"/>
              <a:buChar char="•"/>
            </a:pPr>
            <a:r>
              <a:rPr lang="en-US" altLang="zh-CN"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Motivation</a:t>
            </a:r>
            <a:endParaRPr lang="zh-CN" altLang="en-US"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7680D79C-97EA-4C2E-AFF2-539DD9F7D247}"/>
              </a:ext>
            </a:extLst>
          </p:cNvPr>
          <p:cNvSpPr/>
          <p:nvPr/>
        </p:nvSpPr>
        <p:spPr>
          <a:xfrm>
            <a:off x="9486080" y="4864219"/>
            <a:ext cx="2717732" cy="523220"/>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en-US" altLang="zh-CN"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800" kern="0" dirty="0">
              <a:solidFill>
                <a:prstClr val="black">
                  <a:lumMod val="95000"/>
                  <a:lumOff val="5000"/>
                </a:prst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56358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B429CBC-27EB-486C-9D9C-76E28353A4FC}"/>
              </a:ext>
            </a:extLst>
          </p:cNvPr>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椭圆 3">
            <a:extLst>
              <a:ext uri="{FF2B5EF4-FFF2-40B4-BE49-F238E27FC236}">
                <a16:creationId xmlns:a16="http://schemas.microsoft.com/office/drawing/2014/main" id="{39E7EF52-3365-415C-9854-EC3E3F97253E}"/>
              </a:ext>
            </a:extLst>
          </p:cNvPr>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椭圆 4">
            <a:extLst>
              <a:ext uri="{FF2B5EF4-FFF2-40B4-BE49-F238E27FC236}">
                <a16:creationId xmlns:a16="http://schemas.microsoft.com/office/drawing/2014/main" id="{9B312BDA-F934-4878-9E78-08F1B1592AC7}"/>
              </a:ext>
            </a:extLst>
          </p:cNvPr>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椭圆 6">
            <a:extLst>
              <a:ext uri="{FF2B5EF4-FFF2-40B4-BE49-F238E27FC236}">
                <a16:creationId xmlns:a16="http://schemas.microsoft.com/office/drawing/2014/main" id="{DF78BA97-E19F-441B-9CD5-5203BDFE1878}"/>
              </a:ext>
            </a:extLst>
          </p:cNvPr>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6434FD38-2E0F-4742-8747-DB3110DDDEC3}"/>
              </a:ext>
            </a:extLst>
          </p:cNvPr>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07F1CF30-DF90-4D65-9CD1-E4EEAB9FA0C9}"/>
              </a:ext>
            </a:extLst>
          </p:cNvPr>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certification_176902">
            <a:extLst>
              <a:ext uri="{FF2B5EF4-FFF2-40B4-BE49-F238E27FC236}">
                <a16:creationId xmlns:a16="http://schemas.microsoft.com/office/drawing/2014/main" id="{4C0E1001-62A9-4919-A84B-5E83345A9B38}"/>
              </a:ext>
            </a:extLst>
          </p:cNvPr>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a:extLst>
              <a:ext uri="{FF2B5EF4-FFF2-40B4-BE49-F238E27FC236}">
                <a16:creationId xmlns:a16="http://schemas.microsoft.com/office/drawing/2014/main" id="{9524D55B-7FB9-4C4C-93DD-07EF12A5624D}"/>
              </a:ext>
            </a:extLst>
          </p:cNvPr>
          <p:cNvSpPr/>
          <p:nvPr/>
        </p:nvSpPr>
        <p:spPr>
          <a:xfrm>
            <a:off x="1152000" y="288000"/>
            <a:ext cx="2739853"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Conclusion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DC799DB0-2412-4F52-B600-C3788BC4B975}"/>
              </a:ext>
            </a:extLst>
          </p:cNvPr>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6" name="文本框 5">
            <a:extLst>
              <a:ext uri="{FF2B5EF4-FFF2-40B4-BE49-F238E27FC236}">
                <a16:creationId xmlns:a16="http://schemas.microsoft.com/office/drawing/2014/main" id="{8C932796-3946-E8D5-B147-E20F5196435E}"/>
              </a:ext>
            </a:extLst>
          </p:cNvPr>
          <p:cNvSpPr txBox="1"/>
          <p:nvPr/>
        </p:nvSpPr>
        <p:spPr>
          <a:xfrm>
            <a:off x="819412" y="1117147"/>
            <a:ext cx="6727370" cy="5770041"/>
          </a:xfrm>
          <a:prstGeom prst="rect">
            <a:avLst/>
          </a:prstGeom>
          <a:noFill/>
        </p:spPr>
        <p:txBody>
          <a:bodyPr wrap="square">
            <a:spAutoFit/>
          </a:bodyPr>
          <a:lstStyle/>
          <a:p>
            <a:pPr>
              <a:lnSpc>
                <a:spcPct val="130000"/>
              </a:lnSpc>
            </a:pPr>
            <a:r>
              <a:rPr lang="en-US" altLang="zh-CN" sz="2200" b="1" i="0" dirty="0">
                <a:solidFill>
                  <a:srgbClr val="000000"/>
                </a:solidFill>
                <a:effectLst/>
                <a:latin typeface="Times New Roman" panose="02020603050405020304" pitchFamily="18" charset="0"/>
                <a:cs typeface="Times New Roman" panose="02020603050405020304" pitchFamily="18" charset="0"/>
              </a:rPr>
              <a:t>COVID-19 has a significant impact on mental health. </a:t>
            </a:r>
          </a:p>
          <a:p>
            <a:pPr marL="342900" indent="-342900">
              <a:lnSpc>
                <a:spcPct val="130000"/>
              </a:lnSpc>
              <a:buFont typeface="Wingdings" panose="05000000000000000000" pitchFamily="2" charset="2"/>
              <a:buChar char="l"/>
            </a:pPr>
            <a:r>
              <a:rPr lang="en-US" altLang="zh-CN" sz="2200" b="0" i="0" dirty="0">
                <a:solidFill>
                  <a:srgbClr val="000000"/>
                </a:solidFill>
                <a:effectLst/>
                <a:latin typeface="Times New Roman" panose="02020603050405020304" pitchFamily="18" charset="0"/>
                <a:cs typeface="Times New Roman" panose="02020603050405020304" pitchFamily="18" charset="0"/>
              </a:rPr>
              <a:t>It is creating a destructive mentality and increasing depression in regular life. As a result, suicidal attempts are increasing. </a:t>
            </a:r>
            <a:endParaRPr lang="en-US" altLang="zh-CN" sz="2200" dirty="0">
              <a:solidFill>
                <a:srgbClr val="000000"/>
              </a:solidFill>
              <a:latin typeface="Times New Roman" panose="02020603050405020304" pitchFamily="18" charset="0"/>
              <a:cs typeface="Times New Roman" panose="02020603050405020304" pitchFamily="18" charset="0"/>
            </a:endParaRPr>
          </a:p>
          <a:p>
            <a:pPr marL="342900" indent="-342900">
              <a:lnSpc>
                <a:spcPct val="130000"/>
              </a:lnSpc>
              <a:buFont typeface="Wingdings" panose="05000000000000000000" pitchFamily="2" charset="2"/>
              <a:buChar char="l"/>
            </a:pPr>
            <a:r>
              <a:rPr lang="en-US" altLang="zh-CN" sz="2200" b="0" i="0" dirty="0">
                <a:solidFill>
                  <a:srgbClr val="000000"/>
                </a:solidFill>
                <a:effectLst/>
                <a:latin typeface="Times New Roman" panose="02020603050405020304" pitchFamily="18" charset="0"/>
                <a:cs typeface="Times New Roman" panose="02020603050405020304" pitchFamily="18" charset="0"/>
              </a:rPr>
              <a:t>Life of people are becoming more irritable, and people have social anxiety. </a:t>
            </a:r>
          </a:p>
          <a:p>
            <a:pPr marL="342900" indent="-342900">
              <a:lnSpc>
                <a:spcPct val="130000"/>
              </a:lnSpc>
              <a:buFont typeface="Wingdings" panose="05000000000000000000" pitchFamily="2" charset="2"/>
              <a:buChar char="l"/>
            </a:pPr>
            <a:r>
              <a:rPr lang="en-US" altLang="zh-CN" sz="2200" dirty="0">
                <a:solidFill>
                  <a:srgbClr val="000000"/>
                </a:solidFill>
                <a:latin typeface="Times New Roman" panose="02020603050405020304" pitchFamily="18" charset="0"/>
                <a:cs typeface="Times New Roman" panose="02020603050405020304" pitchFamily="18" charset="0"/>
              </a:rPr>
              <a:t>S</a:t>
            </a:r>
            <a:r>
              <a:rPr lang="en-US" altLang="zh-CN" sz="2200" b="0" i="0" dirty="0">
                <a:solidFill>
                  <a:srgbClr val="000000"/>
                </a:solidFill>
                <a:effectLst/>
                <a:latin typeface="Times New Roman" panose="02020603050405020304" pitchFamily="18" charset="0"/>
                <a:cs typeface="Times New Roman" panose="02020603050405020304" pitchFamily="18" charset="0"/>
              </a:rPr>
              <a:t>ocial distance has increased and physical contact is decreasing. Social colony breakdown is the main reason for this. </a:t>
            </a:r>
          </a:p>
          <a:p>
            <a:pPr marL="342900" indent="-342900">
              <a:lnSpc>
                <a:spcPct val="130000"/>
              </a:lnSpc>
              <a:buFont typeface="Wingdings" panose="05000000000000000000" pitchFamily="2" charset="2"/>
              <a:buChar char="l"/>
            </a:pPr>
            <a:r>
              <a:rPr lang="en-US" altLang="zh-CN" sz="2200" b="0" i="0" dirty="0">
                <a:solidFill>
                  <a:srgbClr val="000000"/>
                </a:solidFill>
                <a:effectLst/>
                <a:latin typeface="Times New Roman" panose="02020603050405020304" pitchFamily="18" charset="0"/>
                <a:cs typeface="Times New Roman" panose="02020603050405020304" pitchFamily="18" charset="0"/>
              </a:rPr>
              <a:t>As people have to stay at home most of the time, they spend their leisure time on the internet. </a:t>
            </a:r>
            <a:r>
              <a:rPr lang="en-US" altLang="zh-CN" sz="2200" dirty="0">
                <a:solidFill>
                  <a:srgbClr val="000000"/>
                </a:solidFill>
                <a:latin typeface="Times New Roman" panose="02020603050405020304" pitchFamily="18" charset="0"/>
                <a:cs typeface="Times New Roman" panose="02020603050405020304" pitchFamily="18" charset="0"/>
              </a:rPr>
              <a:t>T</a:t>
            </a:r>
            <a:r>
              <a:rPr lang="en-US" altLang="zh-CN" sz="2200" b="0" i="0" dirty="0">
                <a:solidFill>
                  <a:srgbClr val="000000"/>
                </a:solidFill>
                <a:effectLst/>
                <a:latin typeface="Times New Roman" panose="02020603050405020304" pitchFamily="18" charset="0"/>
                <a:cs typeface="Times New Roman" panose="02020603050405020304" pitchFamily="18" charset="0"/>
              </a:rPr>
              <a:t>he natural lifestyle of humans is being hampered.</a:t>
            </a:r>
            <a:r>
              <a:rPr lang="en-US" altLang="zh-CN" sz="2200" dirty="0">
                <a:latin typeface="Times New Roman" panose="02020603050405020304" pitchFamily="18" charset="0"/>
                <a:cs typeface="Times New Roman" panose="02020603050405020304" pitchFamily="18" charset="0"/>
              </a:rPr>
              <a:t> </a:t>
            </a:r>
            <a:br>
              <a:rPr lang="en-US" altLang="zh-CN" sz="2200" dirty="0">
                <a:latin typeface="Times New Roman" panose="02020603050405020304" pitchFamily="18" charset="0"/>
                <a:cs typeface="Times New Roman" panose="02020603050405020304" pitchFamily="18" charset="0"/>
              </a:rPr>
            </a:b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46095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B429CBC-27EB-486C-9D9C-76E28353A4FC}"/>
              </a:ext>
            </a:extLst>
          </p:cNvPr>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椭圆 3">
            <a:extLst>
              <a:ext uri="{FF2B5EF4-FFF2-40B4-BE49-F238E27FC236}">
                <a16:creationId xmlns:a16="http://schemas.microsoft.com/office/drawing/2014/main" id="{39E7EF52-3365-415C-9854-EC3E3F97253E}"/>
              </a:ext>
            </a:extLst>
          </p:cNvPr>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椭圆 4">
            <a:extLst>
              <a:ext uri="{FF2B5EF4-FFF2-40B4-BE49-F238E27FC236}">
                <a16:creationId xmlns:a16="http://schemas.microsoft.com/office/drawing/2014/main" id="{9B312BDA-F934-4878-9E78-08F1B1592AC7}"/>
              </a:ext>
            </a:extLst>
          </p:cNvPr>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椭圆 6">
            <a:extLst>
              <a:ext uri="{FF2B5EF4-FFF2-40B4-BE49-F238E27FC236}">
                <a16:creationId xmlns:a16="http://schemas.microsoft.com/office/drawing/2014/main" id="{DF78BA97-E19F-441B-9CD5-5203BDFE1878}"/>
              </a:ext>
            </a:extLst>
          </p:cNvPr>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6434FD38-2E0F-4742-8747-DB3110DDDEC3}"/>
              </a:ext>
            </a:extLst>
          </p:cNvPr>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07F1CF30-DF90-4D65-9CD1-E4EEAB9FA0C9}"/>
              </a:ext>
            </a:extLst>
          </p:cNvPr>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certification_176902">
            <a:extLst>
              <a:ext uri="{FF2B5EF4-FFF2-40B4-BE49-F238E27FC236}">
                <a16:creationId xmlns:a16="http://schemas.microsoft.com/office/drawing/2014/main" id="{4C0E1001-62A9-4919-A84B-5E83345A9B38}"/>
              </a:ext>
            </a:extLst>
          </p:cNvPr>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a:extLst>
              <a:ext uri="{FF2B5EF4-FFF2-40B4-BE49-F238E27FC236}">
                <a16:creationId xmlns:a16="http://schemas.microsoft.com/office/drawing/2014/main" id="{9524D55B-7FB9-4C4C-93DD-07EF12A5624D}"/>
              </a:ext>
            </a:extLst>
          </p:cNvPr>
          <p:cNvSpPr/>
          <p:nvPr/>
        </p:nvSpPr>
        <p:spPr>
          <a:xfrm>
            <a:off x="1152000" y="288000"/>
            <a:ext cx="2550698"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Limitation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DC799DB0-2412-4F52-B600-C3788BC4B975}"/>
              </a:ext>
            </a:extLst>
          </p:cNvPr>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6" name="文本框 5">
            <a:extLst>
              <a:ext uri="{FF2B5EF4-FFF2-40B4-BE49-F238E27FC236}">
                <a16:creationId xmlns:a16="http://schemas.microsoft.com/office/drawing/2014/main" id="{8C932796-3946-E8D5-B147-E20F5196435E}"/>
              </a:ext>
            </a:extLst>
          </p:cNvPr>
          <p:cNvSpPr txBox="1"/>
          <p:nvPr/>
        </p:nvSpPr>
        <p:spPr>
          <a:xfrm>
            <a:off x="819412" y="1725922"/>
            <a:ext cx="6727370" cy="4371197"/>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400" b="0" i="0" dirty="0">
                <a:solidFill>
                  <a:srgbClr val="000000"/>
                </a:solidFill>
                <a:effectLst/>
                <a:latin typeface="Times New Roman" panose="02020603050405020304" pitchFamily="18" charset="0"/>
                <a:cs typeface="Times New Roman" panose="02020603050405020304" pitchFamily="18" charset="0"/>
              </a:rPr>
              <a:t>Only 350 people responded to the Survey. </a:t>
            </a:r>
          </a:p>
          <a:p>
            <a:pPr marL="342900" indent="-342900">
              <a:lnSpc>
                <a:spcPct val="150000"/>
              </a:lnSpc>
              <a:buFont typeface="Wingdings" panose="05000000000000000000" pitchFamily="2" charset="2"/>
              <a:buChar char="l"/>
            </a:pPr>
            <a:r>
              <a:rPr lang="en-US" altLang="zh-CN" sz="2400" b="0" i="0" dirty="0">
                <a:solidFill>
                  <a:srgbClr val="000000"/>
                </a:solidFill>
                <a:effectLst/>
                <a:latin typeface="Times New Roman" panose="02020603050405020304" pitchFamily="18" charset="0"/>
                <a:cs typeface="Times New Roman" panose="02020603050405020304" pitchFamily="18" charset="0"/>
              </a:rPr>
              <a:t>Only those people who use the internet could get a response to our Survey. </a:t>
            </a:r>
          </a:p>
          <a:p>
            <a:pPr marL="342900" indent="-342900">
              <a:lnSpc>
                <a:spcPct val="150000"/>
              </a:lnSpc>
              <a:buFont typeface="Wingdings" panose="05000000000000000000" pitchFamily="2" charset="2"/>
              <a:buChar char="l"/>
            </a:pPr>
            <a:r>
              <a:rPr lang="en-US" altLang="zh-CN" sz="2400" b="0" i="0" dirty="0">
                <a:solidFill>
                  <a:srgbClr val="000000"/>
                </a:solidFill>
                <a:effectLst/>
                <a:latin typeface="Times New Roman" panose="02020603050405020304" pitchFamily="18" charset="0"/>
                <a:cs typeface="Times New Roman" panose="02020603050405020304" pitchFamily="18" charset="0"/>
              </a:rPr>
              <a:t>Most of the responses were from the student, so ther</a:t>
            </a:r>
            <a:r>
              <a:rPr lang="en-US" altLang="zh-CN" sz="2400" dirty="0">
                <a:solidFill>
                  <a:srgbClr val="000000"/>
                </a:solidFill>
                <a:latin typeface="Times New Roman" panose="02020603050405020304" pitchFamily="18" charset="0"/>
                <a:cs typeface="Times New Roman" panose="02020603050405020304" pitchFamily="18" charset="0"/>
              </a:rPr>
              <a:t>e is</a:t>
            </a:r>
            <a:r>
              <a:rPr lang="en-US" altLang="zh-CN" sz="2400" b="0" i="0" dirty="0">
                <a:solidFill>
                  <a:srgbClr val="000000"/>
                </a:solidFill>
                <a:effectLst/>
                <a:latin typeface="Times New Roman" panose="02020603050405020304" pitchFamily="18" charset="0"/>
                <a:cs typeface="Times New Roman" panose="02020603050405020304" pitchFamily="18" charset="0"/>
              </a:rPr>
              <a:t> a small number of data from other professions.</a:t>
            </a:r>
            <a:r>
              <a:rPr lang="en-US" altLang="zh-CN" sz="2400" dirty="0">
                <a:latin typeface="Times New Roman" panose="02020603050405020304" pitchFamily="18" charset="0"/>
                <a:cs typeface="Times New Roman" panose="02020603050405020304" pitchFamily="18" charset="0"/>
              </a:rPr>
              <a:t> </a:t>
            </a:r>
            <a:br>
              <a:rPr lang="en-US" altLang="zh-CN" sz="2400" dirty="0"/>
            </a:br>
            <a:br>
              <a:rPr lang="en-US" altLang="zh-CN" sz="2200" dirty="0">
                <a:latin typeface="Times New Roman" panose="02020603050405020304" pitchFamily="18" charset="0"/>
                <a:cs typeface="Times New Roman" panose="02020603050405020304" pitchFamily="18" charset="0"/>
              </a:rPr>
            </a:b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950694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700192" y="-2182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a:extLst>
              <a:ext uri="{FF2B5EF4-FFF2-40B4-BE49-F238E27FC236}">
                <a16:creationId xmlns:a16="http://schemas.microsoft.com/office/drawing/2014/main" id="{532A4011-5BEA-4638-977C-E3BC4816A160}"/>
              </a:ext>
            </a:extLst>
          </p:cNvPr>
          <p:cNvSpPr/>
          <p:nvPr/>
        </p:nvSpPr>
        <p:spPr>
          <a:xfrm>
            <a:off x="6150473" y="2444140"/>
            <a:ext cx="5284829" cy="1680460"/>
          </a:xfrm>
          <a:prstGeom prst="rect">
            <a:avLst/>
          </a:prstGeom>
          <a:noFill/>
        </p:spPr>
        <p:txBody>
          <a:bodyPr wrap="square">
            <a:spAutoFit/>
          </a:bodyPr>
          <a:lstStyle/>
          <a:p>
            <a:pPr lvl="0" algn="dist">
              <a:lnSpc>
                <a:spcPct val="130000"/>
              </a:lnSpc>
              <a:defRPr/>
            </a:pPr>
            <a:r>
              <a:rPr kumimoji="1" lang="en-US" altLang="zh-CN" sz="88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Thanks! </a:t>
            </a:r>
            <a:endParaRPr kumimoji="1" lang="zh-CN" altLang="en-US" sz="6600" b="1" dirty="0">
              <a:solidFill>
                <a:schemeClr val="tx1">
                  <a:lumMod val="95000"/>
                  <a:lumOff val="5000"/>
                </a:schemeClr>
              </a:solidFill>
              <a:latin typeface="Times New Roman" pitchFamily="18" charset="0"/>
              <a:ea typeface="微软雅黑" panose="020B0503020204020204" pitchFamily="34" charset="-122"/>
              <a:cs typeface="Times New Roman" pitchFamily="18" charset="0"/>
              <a:sym typeface="+mn-ea"/>
            </a:endParaRPr>
          </a:p>
        </p:txBody>
      </p:sp>
      <p:sp>
        <p:nvSpPr>
          <p:cNvPr id="17" name="文本框 16">
            <a:extLst>
              <a:ext uri="{FF2B5EF4-FFF2-40B4-BE49-F238E27FC236}">
                <a16:creationId xmlns:a16="http://schemas.microsoft.com/office/drawing/2014/main" id="{F4E1F025-7C47-4138-8A44-0C4290BD4475}"/>
              </a:ext>
            </a:extLst>
          </p:cNvPr>
          <p:cNvSpPr txBox="1"/>
          <p:nvPr/>
        </p:nvSpPr>
        <p:spPr>
          <a:xfrm>
            <a:off x="4020761" y="4987036"/>
            <a:ext cx="35000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June 9</a:t>
            </a:r>
            <a:r>
              <a:rPr kumimoji="1" lang="en-US" altLang="zh-CN" baseline="30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th</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 2023</a:t>
            </a:r>
          </a:p>
        </p:txBody>
      </p:sp>
      <p:pic>
        <p:nvPicPr>
          <p:cNvPr id="26" name="图片 25">
            <a:extLst>
              <a:ext uri="{FF2B5EF4-FFF2-40B4-BE49-F238E27FC236}">
                <a16:creationId xmlns:a16="http://schemas.microsoft.com/office/drawing/2014/main" id="{EFA42F5D-7B88-4193-AE99-6698853CB4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Tree>
    <p:extLst>
      <p:ext uri="{BB962C8B-B14F-4D97-AF65-F5344CB8AC3E}">
        <p14:creationId xmlns:p14="http://schemas.microsoft.com/office/powerpoint/2010/main" val="1950939064"/>
      </p:ext>
    </p:extLst>
  </p:cSld>
  <p:clrMapOvr>
    <a:masterClrMapping/>
  </p:clrMapOvr>
  <p:extLst>
    <p:ext uri="{E180D4A7-C9FB-4DFB-919C-405C955672EB}">
      <p14:showEvtLst xmlns:p14="http://schemas.microsoft.com/office/powerpoint/2010/main">
        <p14:playEvt time="0" objId="21"/>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a:extLst>
              <a:ext uri="{FF2B5EF4-FFF2-40B4-BE49-F238E27FC236}">
                <a16:creationId xmlns:a16="http://schemas.microsoft.com/office/drawing/2014/main" id="{77DF454D-9680-48D6-BFDD-EC5BF5A20CA5}"/>
              </a:ext>
            </a:extLst>
          </p:cNvPr>
          <p:cNvGrpSpPr/>
          <p:nvPr/>
        </p:nvGrpSpPr>
        <p:grpSpPr>
          <a:xfrm>
            <a:off x="4197275" y="4385007"/>
            <a:ext cx="3619500" cy="2097162"/>
            <a:chOff x="3913069" y="2164197"/>
            <a:chExt cx="4365862" cy="2529609"/>
          </a:xfrm>
        </p:grpSpPr>
        <p:sp>
          <p:nvSpPr>
            <p:cNvPr id="13" name="îṩḷïḍé">
              <a:extLst>
                <a:ext uri="{FF2B5EF4-FFF2-40B4-BE49-F238E27FC236}">
                  <a16:creationId xmlns:a16="http://schemas.microsoft.com/office/drawing/2014/main" id="{C6B946B4-4406-48A1-B458-EFD8FAFDBE19}"/>
                </a:ext>
              </a:extLst>
            </p:cNvPr>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等线"/>
                <a:ea typeface="+mn-ea"/>
                <a:cs typeface="+mn-cs"/>
              </a:endParaRPr>
            </a:p>
          </p:txBody>
        </p:sp>
        <p:sp>
          <p:nvSpPr>
            <p:cNvPr id="14" name="iś1îḋe">
              <a:extLst>
                <a:ext uri="{FF2B5EF4-FFF2-40B4-BE49-F238E27FC236}">
                  <a16:creationId xmlns:a16="http://schemas.microsoft.com/office/drawing/2014/main" id="{B2EA2775-8B27-4D2F-81B8-AD8826837773}"/>
                </a:ext>
              </a:extLst>
            </p:cNvPr>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5" name="îŝḻïḓè">
              <a:extLst>
                <a:ext uri="{FF2B5EF4-FFF2-40B4-BE49-F238E27FC236}">
                  <a16:creationId xmlns:a16="http://schemas.microsoft.com/office/drawing/2014/main" id="{6E1846B1-C0C6-4CF0-BB52-E07F4483AD27}"/>
                </a:ext>
              </a:extLst>
            </p:cNvPr>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sp>
          <p:nvSpPr>
            <p:cNvPr id="16" name="iṡliḓe">
              <a:extLst>
                <a:ext uri="{FF2B5EF4-FFF2-40B4-BE49-F238E27FC236}">
                  <a16:creationId xmlns:a16="http://schemas.microsoft.com/office/drawing/2014/main" id="{7351E417-AC48-4765-84F3-FA35338099FD}"/>
                </a:ext>
              </a:extLst>
            </p:cNvPr>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等线"/>
                <a:ea typeface="+mn-ea"/>
                <a:cs typeface="+mn-cs"/>
              </a:endParaRPr>
            </a:p>
          </p:txBody>
        </p:sp>
      </p:grpSp>
      <p:sp>
        <p:nvSpPr>
          <p:cNvPr id="17" name="文本框 16">
            <a:extLst>
              <a:ext uri="{FF2B5EF4-FFF2-40B4-BE49-F238E27FC236}">
                <a16:creationId xmlns:a16="http://schemas.microsoft.com/office/drawing/2014/main" id="{C3BFBD7F-7037-4D54-A4D6-17ADF6201527}"/>
              </a:ext>
            </a:extLst>
          </p:cNvPr>
          <p:cNvSpPr txBox="1"/>
          <p:nvPr/>
        </p:nvSpPr>
        <p:spPr>
          <a:xfrm>
            <a:off x="1186853" y="1846190"/>
            <a:ext cx="9524731" cy="188365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Originating in Wuhan, China, in December 2019, COVID-19 has had a significant impact on the world over the past ten months, raising a range of issues including financial, economic, psychological and educational, with physical and psychological impacts on individuals. </a:t>
            </a:r>
            <a:endParaRPr kumimoji="0" lang="zh-CN" altLang="en-US"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8" name="矩形 17">
            <a:extLst>
              <a:ext uri="{FF2B5EF4-FFF2-40B4-BE49-F238E27FC236}">
                <a16:creationId xmlns:a16="http://schemas.microsoft.com/office/drawing/2014/main" id="{3C8F158A-DF6B-4FB1-BD90-DEF7ABBFBA03}"/>
              </a:ext>
            </a:extLst>
          </p:cNvPr>
          <p:cNvSpPr/>
          <p:nvPr/>
        </p:nvSpPr>
        <p:spPr>
          <a:xfrm>
            <a:off x="4779667" y="1298164"/>
            <a:ext cx="2367956"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Background</a:t>
            </a:r>
            <a:endParaRPr kumimoji="0" lang="zh-CN" altLang="en-US" sz="28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101302-8AB4-4C7D-B5F0-F304C06A8934}"/>
              </a:ext>
            </a:extLst>
          </p:cNvPr>
          <p:cNvSpPr txBox="1"/>
          <p:nvPr/>
        </p:nvSpPr>
        <p:spPr>
          <a:xfrm>
            <a:off x="594360" y="4471368"/>
            <a:ext cx="3317029" cy="2345322"/>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anxiety,</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depression,</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insomnia, </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mood swings,</a:t>
            </a: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and distraction</a:t>
            </a:r>
            <a:endParaRPr kumimoji="0" lang="zh-CN" altLang="en-US"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0" name="矩形 19">
            <a:extLst>
              <a:ext uri="{FF2B5EF4-FFF2-40B4-BE49-F238E27FC236}">
                <a16:creationId xmlns:a16="http://schemas.microsoft.com/office/drawing/2014/main" id="{E509A228-016E-483F-A3B1-A7D12DE21482}"/>
              </a:ext>
            </a:extLst>
          </p:cNvPr>
          <p:cNvSpPr/>
          <p:nvPr/>
        </p:nvSpPr>
        <p:spPr>
          <a:xfrm>
            <a:off x="1572287" y="3923342"/>
            <a:ext cx="2339102" cy="46166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manifestation</a:t>
            </a:r>
            <a:endPar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56EADEBC-5171-4827-8AB0-1BAC2CFDE3EE}"/>
              </a:ext>
            </a:extLst>
          </p:cNvPr>
          <p:cNvSpPr txBox="1"/>
          <p:nvPr/>
        </p:nvSpPr>
        <p:spPr>
          <a:xfrm>
            <a:off x="8102661" y="4423820"/>
            <a:ext cx="3494979" cy="23462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Factors such as lifestyle, social intimacy, and success or failure in life led to an increased incidence of depression and anxiety.</a:t>
            </a:r>
            <a:endParaRPr kumimoji="0" lang="zh-CN" altLang="en-US" sz="2000" b="0" i="0" u="none" strike="noStrike" kern="1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2" name="矩形 21">
            <a:extLst>
              <a:ext uri="{FF2B5EF4-FFF2-40B4-BE49-F238E27FC236}">
                <a16:creationId xmlns:a16="http://schemas.microsoft.com/office/drawing/2014/main" id="{23300349-8D01-4119-BA22-768761D06D60}"/>
              </a:ext>
            </a:extLst>
          </p:cNvPr>
          <p:cNvSpPr/>
          <p:nvPr/>
        </p:nvSpPr>
        <p:spPr>
          <a:xfrm>
            <a:off x="8102661" y="3875794"/>
            <a:ext cx="2339102" cy="46166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Lockdown</a:t>
            </a:r>
            <a:endPar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B6C6DA43-A364-4845-A897-2606EA40FA74}"/>
              </a:ext>
            </a:extLst>
          </p:cNvPr>
          <p:cNvSpPr/>
          <p:nvPr/>
        </p:nvSpPr>
        <p:spPr>
          <a:xfrm>
            <a:off x="1152000" y="288000"/>
            <a:ext cx="3102033" cy="646331"/>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Introduction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855565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B429CBC-27EB-486C-9D9C-76E28353A4FC}"/>
              </a:ext>
            </a:extLst>
          </p:cNvPr>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椭圆 3">
            <a:extLst>
              <a:ext uri="{FF2B5EF4-FFF2-40B4-BE49-F238E27FC236}">
                <a16:creationId xmlns:a16="http://schemas.microsoft.com/office/drawing/2014/main" id="{39E7EF52-3365-415C-9854-EC3E3F97253E}"/>
              </a:ext>
            </a:extLst>
          </p:cNvPr>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椭圆 4">
            <a:extLst>
              <a:ext uri="{FF2B5EF4-FFF2-40B4-BE49-F238E27FC236}">
                <a16:creationId xmlns:a16="http://schemas.microsoft.com/office/drawing/2014/main" id="{9B312BDA-F934-4878-9E78-08F1B1592AC7}"/>
              </a:ext>
            </a:extLst>
          </p:cNvPr>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椭圆 6">
            <a:extLst>
              <a:ext uri="{FF2B5EF4-FFF2-40B4-BE49-F238E27FC236}">
                <a16:creationId xmlns:a16="http://schemas.microsoft.com/office/drawing/2014/main" id="{DF78BA97-E19F-441B-9CD5-5203BDFE1878}"/>
              </a:ext>
            </a:extLst>
          </p:cNvPr>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6434FD38-2E0F-4742-8747-DB3110DDDEC3}"/>
              </a:ext>
            </a:extLst>
          </p:cNvPr>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07F1CF30-DF90-4D65-9CD1-E4EEAB9FA0C9}"/>
              </a:ext>
            </a:extLst>
          </p:cNvPr>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certification_176902">
            <a:extLst>
              <a:ext uri="{FF2B5EF4-FFF2-40B4-BE49-F238E27FC236}">
                <a16:creationId xmlns:a16="http://schemas.microsoft.com/office/drawing/2014/main" id="{4C0E1001-62A9-4919-A84B-5E83345A9B38}"/>
              </a:ext>
            </a:extLst>
          </p:cNvPr>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a:extLst>
              <a:ext uri="{FF2B5EF4-FFF2-40B4-BE49-F238E27FC236}">
                <a16:creationId xmlns:a16="http://schemas.microsoft.com/office/drawing/2014/main" id="{9524D55B-7FB9-4C4C-93DD-07EF12A5624D}"/>
              </a:ext>
            </a:extLst>
          </p:cNvPr>
          <p:cNvSpPr/>
          <p:nvPr/>
        </p:nvSpPr>
        <p:spPr>
          <a:xfrm>
            <a:off x="1152000" y="288000"/>
            <a:ext cx="310373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Introduction</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DC799DB0-2412-4F52-B600-C3788BC4B975}"/>
              </a:ext>
            </a:extLst>
          </p:cNvPr>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a:extLst>
              <a:ext uri="{FF2B5EF4-FFF2-40B4-BE49-F238E27FC236}">
                <a16:creationId xmlns:a16="http://schemas.microsoft.com/office/drawing/2014/main" id="{0D8067FD-9860-40AB-8316-79AC6274F6E0}"/>
              </a:ext>
            </a:extLst>
          </p:cNvPr>
          <p:cNvSpPr txBox="1"/>
          <p:nvPr/>
        </p:nvSpPr>
        <p:spPr>
          <a:xfrm>
            <a:off x="1000125" y="2209800"/>
            <a:ext cx="6067817" cy="2807948"/>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Anxiety and depression scales are quantitatively reported through simulation and statistical reporting, based on datasets collected from various industries on their regular lifestyles, choices, and the internet. Use the report to understand people's post-COVID state of mind.</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21A19FF4-E11E-4ED0-84BE-8561387A7210}"/>
              </a:ext>
            </a:extLst>
          </p:cNvPr>
          <p:cNvSpPr txBox="1"/>
          <p:nvPr/>
        </p:nvSpPr>
        <p:spPr>
          <a:xfrm>
            <a:off x="1000125" y="1387399"/>
            <a:ext cx="22540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Motivation</a:t>
            </a:r>
            <a:endParaRPr kumimoji="0" lang="zh-CN" altLang="en-US" sz="24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730636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2">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441648" y="1572250"/>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179121" y="2893962"/>
            <a:ext cx="3407563" cy="1884618"/>
          </a:xfrm>
          <a:prstGeom prst="rect">
            <a:avLst/>
          </a:prstGeom>
          <a:noFill/>
        </p:spPr>
        <p:txBody>
          <a:bodyPr wrap="square" rtlCol="0">
            <a:spAutoFit/>
          </a:bodyPr>
          <a:lstStyle/>
          <a:p>
            <a:pPr algn="just">
              <a:lnSpc>
                <a:spcPct val="150000"/>
              </a:lnSpc>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There are three main contributions to mental health analysis in the COVID-19 pandemic.</a:t>
            </a:r>
            <a:endPar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5" name="矩形 14">
            <a:extLst>
              <a:ext uri="{FF2B5EF4-FFF2-40B4-BE49-F238E27FC236}">
                <a16:creationId xmlns:a16="http://schemas.microsoft.com/office/drawing/2014/main" id="{B80DF6FB-8E5C-4241-8998-E618A91D02A0}"/>
              </a:ext>
            </a:extLst>
          </p:cNvPr>
          <p:cNvSpPr/>
          <p:nvPr/>
        </p:nvSpPr>
        <p:spPr>
          <a:xfrm>
            <a:off x="4957091" y="2198631"/>
            <a:ext cx="6734166" cy="2461700"/>
          </a:xfrm>
          <a:prstGeom prst="rect">
            <a:avLst/>
          </a:prstGeom>
        </p:spPr>
        <p:txBody>
          <a:bodyPr wrap="square">
            <a:spAutoFit/>
          </a:bodyPr>
          <a:lstStyle/>
          <a:p>
            <a:pPr indent="432000">
              <a:lnSpc>
                <a:spcPct val="200000"/>
              </a:lnSpc>
            </a:pPr>
            <a:endPar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indent="432000">
              <a:lnSpc>
                <a:spcPct val="200000"/>
              </a:lnSpc>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 Review of the conclusions of other literature</a:t>
            </a:r>
          </a:p>
          <a:p>
            <a:pPr indent="432000">
              <a:lnSpc>
                <a:spcPct val="200000"/>
              </a:lnSpc>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(2) Simulate people's current Psychological health</a:t>
            </a:r>
          </a:p>
          <a:p>
            <a:pPr indent="432000">
              <a:lnSpc>
                <a:spcPct val="200000"/>
              </a:lnSpc>
            </a:pPr>
            <a:r>
              <a:rPr lang="en-US" altLang="zh-CN"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lt"/>
              </a:rPr>
              <a:t>(3) Statistical analysis of the collected data</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310373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Introduction</a:t>
            </a:r>
            <a:endParaRPr kumimoji="0" lang="zh-CN" altLang="en-US" sz="3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674130" cy="523220"/>
          </a:xfrm>
          <a:prstGeom prst="rect">
            <a:avLst/>
          </a:prstGeom>
        </p:spPr>
        <p:txBody>
          <a:bodyPr wrap="none">
            <a:spAutoFit/>
          </a:bodyPr>
          <a:lstStyle/>
          <a:p>
            <a:pPr>
              <a:spcBef>
                <a:spcPct val="20000"/>
              </a:spcBef>
              <a:defRPr/>
            </a:pPr>
            <a:r>
              <a:rPr lang="en-US" altLang="zh-CN" sz="28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Contributions</a:t>
            </a:r>
            <a:endParaRPr lang="zh-CN" altLang="en-US" sz="28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774637"/>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02</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altLang="zh-CN"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Method</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ology</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9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2">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017737" y="2893962"/>
            <a:ext cx="3685011" cy="1884618"/>
          </a:xfrm>
          <a:prstGeom prst="rect">
            <a:avLst/>
          </a:prstGeom>
          <a:noFill/>
        </p:spPr>
        <p:txBody>
          <a:bodyPr wrap="square" rtlCol="0">
            <a:spAutoFit/>
          </a:bodyPr>
          <a:lstStyle/>
          <a:p>
            <a:pPr marL="180000" indent="-180000">
              <a:lnSpc>
                <a:spcPct val="150000"/>
              </a:lnSpc>
              <a:spcBef>
                <a:spcPct val="20000"/>
              </a:spcBef>
              <a:buFont typeface="Arial" panose="020B0604020202020204" pitchFamily="34" charset="0"/>
              <a:buChar char="•"/>
            </a:pPr>
            <a:r>
              <a:rPr lang="en-US" altLang="zh-CN" sz="2000" kern="0" dirty="0">
                <a:solidFill>
                  <a:schemeClr val="bg1"/>
                </a:solidFill>
                <a:latin typeface="微软雅黑" panose="020B0503020204020204" pitchFamily="34" charset="-122"/>
                <a:ea typeface="微软雅黑" panose="020B0503020204020204" pitchFamily="34" charset="-122"/>
              </a:rPr>
              <a:t>We posted a questionnaire online to gather some psychological facts and some opinions on daily life.</a:t>
            </a:r>
          </a:p>
        </p:txBody>
      </p:sp>
      <p:sp>
        <p:nvSpPr>
          <p:cNvPr id="15" name="矩形 14">
            <a:extLst>
              <a:ext uri="{FF2B5EF4-FFF2-40B4-BE49-F238E27FC236}">
                <a16:creationId xmlns:a16="http://schemas.microsoft.com/office/drawing/2014/main" id="{B80DF6FB-8E5C-4241-8998-E618A91D02A0}"/>
              </a:ext>
            </a:extLst>
          </p:cNvPr>
          <p:cNvSpPr/>
          <p:nvPr/>
        </p:nvSpPr>
        <p:spPr>
          <a:xfrm>
            <a:off x="5156378" y="1800553"/>
            <a:ext cx="6276382" cy="4071436"/>
          </a:xfrm>
          <a:prstGeom prst="rect">
            <a:avLst/>
          </a:prstGeom>
        </p:spPr>
        <p:txBody>
          <a:bodyPr wrap="square">
            <a:spAutoFit/>
          </a:bodyPr>
          <a:lstStyle/>
          <a:p>
            <a:pPr>
              <a:lnSpc>
                <a:spcPct val="200000"/>
              </a:lnSpc>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Time :</a:t>
            </a:r>
            <a:r>
              <a:rPr lang="en-US" altLang="zh-CN"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p>
          <a:p>
            <a:pPr>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from 20 July 2020 to 1 August 2020</a:t>
            </a:r>
          </a:p>
          <a:p>
            <a:pPr>
              <a:lnSpc>
                <a:spcPct val="200000"/>
              </a:lnSpc>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Scope of the investigation : </a:t>
            </a:r>
          </a:p>
          <a:p>
            <a:pPr>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male and female 1 to 60 years old</a:t>
            </a:r>
          </a:p>
          <a:p>
            <a:pPr>
              <a:lnSpc>
                <a:spcPct val="200000"/>
              </a:lnSpc>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Survey content : </a:t>
            </a:r>
          </a:p>
          <a:p>
            <a:pPr>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to discover depression,</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lang="en-US"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daily use of the internet, and understand the psychological condition</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333937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Methodology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945037"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Data Collection</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6358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2">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017737" y="2893962"/>
            <a:ext cx="3685011" cy="1638397"/>
          </a:xfrm>
          <a:prstGeom prst="rect">
            <a:avLst/>
          </a:prstGeom>
          <a:noFill/>
        </p:spPr>
        <p:txBody>
          <a:bodyPr wrap="square" rtlCol="0">
            <a:spAutoFit/>
          </a:bodyPr>
          <a:lstStyle/>
          <a:p>
            <a:pPr marR="0" lvl="0" algn="l" defTabSz="914400" rtl="0" eaLnBrk="1" fontAlgn="auto" latinLnBrk="0" hangingPunct="1">
              <a:lnSpc>
                <a:spcPct val="150000"/>
              </a:lnSpc>
              <a:spcBef>
                <a:spcPct val="20000"/>
              </a:spcBef>
              <a:spcAft>
                <a:spcPts val="0"/>
              </a:spcAft>
              <a:buClrTx/>
              <a:buSzTx/>
              <a:tabLst/>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Qualitative data:</a:t>
            </a:r>
          </a:p>
          <a:p>
            <a:pPr marL="342900" indent="-342900">
              <a:lnSpc>
                <a:spcPct val="150000"/>
              </a:lnSpc>
              <a:spcBef>
                <a:spcPct val="20000"/>
              </a:spcBef>
              <a:buFont typeface="Arial" panose="020B0604020202020204" pitchFamily="34" charset="0"/>
              <a:buChar char="•"/>
            </a:pPr>
            <a:r>
              <a:rPr lang="en-US" altLang="zh-CN" sz="2000" kern="0" dirty="0">
                <a:solidFill>
                  <a:prstClr val="white"/>
                </a:solidFill>
                <a:latin typeface="微软雅黑" panose="020B0503020204020204" pitchFamily="34" charset="-122"/>
                <a:ea typeface="微软雅黑" panose="020B0503020204020204" pitchFamily="34" charset="-122"/>
              </a:rPr>
              <a:t>some questions</a:t>
            </a:r>
          </a:p>
          <a:p>
            <a:pPr marL="342900" indent="-342900">
              <a:lnSpc>
                <a:spcPct val="150000"/>
              </a:lnSpc>
              <a:spcBef>
                <a:spcPct val="20000"/>
              </a:spcBef>
              <a:buFont typeface="Arial" panose="020B0604020202020204" pitchFamily="34" charset="0"/>
              <a:buChar char="•"/>
            </a:pPr>
            <a:r>
              <a:rPr lang="en-US" altLang="zh-CN" sz="2000" kern="0" dirty="0">
                <a:solidFill>
                  <a:prstClr val="white"/>
                </a:solidFill>
                <a:latin typeface="微软雅黑" panose="020B0503020204020204" pitchFamily="34" charset="-122"/>
                <a:ea typeface="微软雅黑" panose="020B0503020204020204" pitchFamily="34" charset="-122"/>
              </a:rPr>
              <a:t>Multiple choices answers</a:t>
            </a:r>
          </a:p>
        </p:txBody>
      </p:sp>
      <p:sp>
        <p:nvSpPr>
          <p:cNvPr id="15" name="矩形 14">
            <a:extLst>
              <a:ext uri="{FF2B5EF4-FFF2-40B4-BE49-F238E27FC236}">
                <a16:creationId xmlns:a16="http://schemas.microsoft.com/office/drawing/2014/main" id="{B80DF6FB-8E5C-4241-8998-E618A91D02A0}"/>
              </a:ext>
            </a:extLst>
          </p:cNvPr>
          <p:cNvSpPr/>
          <p:nvPr/>
        </p:nvSpPr>
        <p:spPr>
          <a:xfrm>
            <a:off x="5156378" y="1800553"/>
            <a:ext cx="6276382" cy="3077253"/>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(1) Organizing the qualitative data, we had given it a structured form</a:t>
            </a: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endPar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 D</a:t>
            </a:r>
            <a:r>
              <a:rPr kumimoji="0" lang="en-US" altLang="zh-CN" sz="20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eleting or removing unnecessary data.</a:t>
            </a:r>
          </a:p>
          <a:p>
            <a:pPr>
              <a:lnSpc>
                <a:spcPct val="200000"/>
              </a:lnSpc>
              <a:defRPr/>
            </a:pPr>
            <a:r>
              <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 Converting the data into a </a:t>
            </a: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quantitative dataset.</a:t>
            </a:r>
            <a:endParaRPr lang="en-US"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333937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Methodology</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722220"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Development </a:t>
            </a:r>
            <a:endParaRPr kumimoji="0" lang="zh-CN" altLang="en-US" sz="2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54282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6630</TotalTime>
  <Words>901</Words>
  <Application>Microsoft Office PowerPoint</Application>
  <PresentationFormat>宽屏</PresentationFormat>
  <Paragraphs>122</Paragraphs>
  <Slides>32</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Palatino</vt:lpstr>
      <vt:lpstr>等线</vt:lpstr>
      <vt:lpstr>思源黑体 CN Normal</vt:lpstr>
      <vt:lpstr>微软雅黑</vt:lpstr>
      <vt:lpstr>Arial</vt:lpstr>
      <vt:lpstr>Arial Black</vt:lpstr>
      <vt:lpstr>Stencil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ZiJie Zhang</cp:lastModifiedBy>
  <cp:revision>423</cp:revision>
  <dcterms:created xsi:type="dcterms:W3CDTF">2020-08-21T00:34:25Z</dcterms:created>
  <dcterms:modified xsi:type="dcterms:W3CDTF">2023-12-19T01:50:21Z</dcterms:modified>
</cp:coreProperties>
</file>